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13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007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7"/>
    <p:restoredTop sz="94696"/>
  </p:normalViewPr>
  <p:slideViewPr>
    <p:cSldViewPr snapToGrid="0" snapToObjects="1">
      <p:cViewPr varScale="1">
        <p:scale>
          <a:sx n="171" d="100"/>
          <a:sy n="171" d="100"/>
        </p:scale>
        <p:origin x="10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A6D2B-016F-184D-8C24-E0653885294D}" type="datetimeFigureOut">
              <a:rPr lang="en-US" smtClean="0"/>
              <a:t>6/24/19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DD0CB-49A3-1146-AE20-798AF3F4C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5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613C7-A0C0-5246-B4BD-C58B45A5F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64DBF0-1099-EE44-ACB5-608C4142E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5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02DEC-4579-D249-9868-A934F8C8FC9D}" type="datetimeFigureOut">
              <a:rPr lang="en-US" smtClean="0"/>
              <a:t>6/24/19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CED54-ADCE-1E42-8254-4161579EB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711578-2944-2C47-BE53-B303019BBBE7}"/>
              </a:ext>
            </a:extLst>
          </p:cNvPr>
          <p:cNvSpPr txBox="1">
            <a:spLocks/>
          </p:cNvSpPr>
          <p:nvPr/>
        </p:nvSpPr>
        <p:spPr>
          <a:xfrm>
            <a:off x="1662647" y="2513763"/>
            <a:ext cx="6071839" cy="10306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+mn-lt"/>
              </a:rPr>
              <a:t>Compressor and other system component technology for R1234yf systems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D593E0-F288-3E48-926E-2234029E5769}"/>
              </a:ext>
            </a:extLst>
          </p:cNvPr>
          <p:cNvSpPr txBox="1">
            <a:spLocks/>
          </p:cNvSpPr>
          <p:nvPr/>
        </p:nvSpPr>
        <p:spPr>
          <a:xfrm>
            <a:off x="2904335" y="3431230"/>
            <a:ext cx="3588462" cy="63673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bg1"/>
                </a:solidFill>
              </a:rPr>
              <a:t>Presented by </a:t>
            </a:r>
            <a:r>
              <a:rPr lang="en-US" sz="1200" b="1" dirty="0">
                <a:solidFill>
                  <a:schemeClr val="bg1"/>
                </a:solidFill>
              </a:rPr>
              <a:t>Mark Mitchell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Director – Global Marketing and Technical Support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Unicla International Limited</a:t>
            </a:r>
          </a:p>
          <a:p>
            <a:pPr marL="0" indent="0" algn="ctr">
              <a:buNone/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2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74494D-8034-C246-8B9C-FC40B21F8598}"/>
              </a:ext>
            </a:extLst>
          </p:cNvPr>
          <p:cNvSpPr txBox="1">
            <a:spLocks/>
          </p:cNvSpPr>
          <p:nvPr/>
        </p:nvSpPr>
        <p:spPr>
          <a:xfrm>
            <a:off x="176102" y="986778"/>
            <a:ext cx="8259084" cy="68570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dirty="0">
                <a:cs typeface="Century Gothic"/>
              </a:rPr>
              <a:t>R134a and R1234yf, condenser sub-cooling and evaporator super heat table</a:t>
            </a:r>
          </a:p>
          <a:p>
            <a:r>
              <a:rPr lang="en-AU" sz="1400" dirty="0">
                <a:cs typeface="Century Gothic"/>
              </a:rPr>
              <a:t> Unicla test - 1.7kg refrigerant charge at 1500rpm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CAA2D5-1BF8-724B-82C6-239679E5CE55}"/>
              </a:ext>
            </a:extLst>
          </p:cNvPr>
          <p:cNvSpPr txBox="1">
            <a:spLocks/>
          </p:cNvSpPr>
          <p:nvPr/>
        </p:nvSpPr>
        <p:spPr>
          <a:xfrm>
            <a:off x="255600" y="411292"/>
            <a:ext cx="4421736" cy="568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prstClr val="black"/>
                </a:solidFill>
                <a:latin typeface="+mn-lt"/>
              </a:rPr>
              <a:t>Refrigerant operation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116C8E-F1FB-2446-94B5-2CAA91A60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261229"/>
              </p:ext>
            </p:extLst>
          </p:nvPr>
        </p:nvGraphicFramePr>
        <p:xfrm>
          <a:off x="1092355" y="1679140"/>
          <a:ext cx="6752472" cy="274485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56269">
                  <a:extLst>
                    <a:ext uri="{9D8B030D-6E8A-4147-A177-3AD203B41FA5}">
                      <a16:colId xmlns:a16="http://schemas.microsoft.com/office/drawing/2014/main" val="1404485766"/>
                    </a:ext>
                  </a:extLst>
                </a:gridCol>
                <a:gridCol w="735967">
                  <a:extLst>
                    <a:ext uri="{9D8B030D-6E8A-4147-A177-3AD203B41FA5}">
                      <a16:colId xmlns:a16="http://schemas.microsoft.com/office/drawing/2014/main" val="234299663"/>
                    </a:ext>
                  </a:extLst>
                </a:gridCol>
                <a:gridCol w="1178881">
                  <a:extLst>
                    <a:ext uri="{9D8B030D-6E8A-4147-A177-3AD203B41FA5}">
                      <a16:colId xmlns:a16="http://schemas.microsoft.com/office/drawing/2014/main" val="964358106"/>
                    </a:ext>
                  </a:extLst>
                </a:gridCol>
                <a:gridCol w="737704">
                  <a:extLst>
                    <a:ext uri="{9D8B030D-6E8A-4147-A177-3AD203B41FA5}">
                      <a16:colId xmlns:a16="http://schemas.microsoft.com/office/drawing/2014/main" val="3011505110"/>
                    </a:ext>
                  </a:extLst>
                </a:gridCol>
                <a:gridCol w="1193346">
                  <a:extLst>
                    <a:ext uri="{9D8B030D-6E8A-4147-A177-3AD203B41FA5}">
                      <a16:colId xmlns:a16="http://schemas.microsoft.com/office/drawing/2014/main" val="398116189"/>
                    </a:ext>
                  </a:extLst>
                </a:gridCol>
                <a:gridCol w="875120">
                  <a:extLst>
                    <a:ext uri="{9D8B030D-6E8A-4147-A177-3AD203B41FA5}">
                      <a16:colId xmlns:a16="http://schemas.microsoft.com/office/drawing/2014/main" val="4103903343"/>
                    </a:ext>
                  </a:extLst>
                </a:gridCol>
                <a:gridCol w="748093">
                  <a:extLst>
                    <a:ext uri="{9D8B030D-6E8A-4147-A177-3AD203B41FA5}">
                      <a16:colId xmlns:a16="http://schemas.microsoft.com/office/drawing/2014/main" val="1673851064"/>
                    </a:ext>
                  </a:extLst>
                </a:gridCol>
                <a:gridCol w="627092">
                  <a:extLst>
                    <a:ext uri="{9D8B030D-6E8A-4147-A177-3AD203B41FA5}">
                      <a16:colId xmlns:a16="http://schemas.microsoft.com/office/drawing/2014/main" val="3353070761"/>
                    </a:ext>
                  </a:extLst>
                </a:gridCol>
              </a:tblGrid>
              <a:tr h="360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Ambient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Refrigerant type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Suction evaporator pressure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Condenser pressure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Suction evaporator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Condenser temperature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Super heat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Sub-cool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3151676988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1.92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10.35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8.70˚C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37.10˚C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8.70˚C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9.90˚C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396904224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1.97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12.37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7.30˚C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43.30˚C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6.80˚C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7.20˚C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2766991680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1.94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12.97 bar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6.30˚C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45.20˚C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6.30˚C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7.05˚C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3945190126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2.84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15.08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13.10˚C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51.60˚C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5.10˚C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6.10˚C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1608283895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2.85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C00000"/>
                          </a:solidFill>
                          <a:effectLst/>
                        </a:rPr>
                        <a:t>17.52 bar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15.40˚C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C00000"/>
                          </a:solidFill>
                          <a:effectLst/>
                        </a:rPr>
                        <a:t>58.30˚C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7.40˚C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5.95˚C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376574861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R134a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B050"/>
                          </a:solidFill>
                          <a:effectLst/>
                        </a:rPr>
                        <a:t>2.87 bar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19.58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B050"/>
                          </a:solidFill>
                          <a:effectLst/>
                        </a:rPr>
                        <a:t>15.90˚C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63.50˚C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7.90˚C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5.25˚C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4244713992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2.39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10.23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10.90˚C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42.60˚C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6.90˚C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2.40˚C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166358072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2.17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11.87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10.50˚C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48.00˚C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8.50˚C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2.00˚C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3476178717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2.35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12.50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10.50˚C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47.70˚C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6.50˚C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4.30˚C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2252359664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B050"/>
                          </a:solidFill>
                          <a:effectLst/>
                        </a:rPr>
                        <a:t>3.01 bar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13.84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00B050"/>
                          </a:solidFill>
                          <a:effectLst/>
                        </a:rPr>
                        <a:t>15.90˚C</a:t>
                      </a:r>
                      <a:endParaRPr lang="en-US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54.10˚C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6.90˚C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1.90˚C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1772532936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3.00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C00000"/>
                          </a:solidFill>
                          <a:effectLst/>
                        </a:rPr>
                        <a:t>15.50 bar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16.70˚C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solidFill>
                            <a:srgbClr val="C00000"/>
                          </a:solidFill>
                          <a:effectLst/>
                        </a:rPr>
                        <a:t>58.80˚C</a:t>
                      </a:r>
                      <a:endParaRPr lang="en-US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7.70˚C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2.20˚C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2292268729"/>
                  </a:ext>
                </a:extLst>
              </a:tr>
              <a:tr h="1746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35˚C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R1234-yf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3.09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16.68 bar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16.10˚C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61.80˚C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6.60˚C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2.20˚C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70" marR="55870" marT="0" marB="0" anchor="ctr"/>
                </a:tc>
                <a:extLst>
                  <a:ext uri="{0D108BD9-81ED-4DB2-BD59-A6C34878D82A}">
                    <a16:rowId xmlns:a16="http://schemas.microsoft.com/office/drawing/2014/main" val="76212700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5EA81BC0-196A-2348-9AAA-38E343578BFA}"/>
              </a:ext>
            </a:extLst>
          </p:cNvPr>
          <p:cNvGrpSpPr/>
          <p:nvPr/>
        </p:nvGrpSpPr>
        <p:grpSpPr>
          <a:xfrm>
            <a:off x="1161161" y="3974745"/>
            <a:ext cx="4658938" cy="954058"/>
            <a:chOff x="1062970" y="3930826"/>
            <a:chExt cx="4658938" cy="9540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FC8990-18D2-6040-A8D1-FA305EB20DCD}"/>
                </a:ext>
              </a:extLst>
            </p:cNvPr>
            <p:cNvSpPr txBox="1"/>
            <p:nvPr/>
          </p:nvSpPr>
          <p:spPr>
            <a:xfrm>
              <a:off x="1062970" y="4483642"/>
              <a:ext cx="149040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accent1">
                      <a:lumMod val="75000"/>
                    </a:schemeClr>
                  </a:solidFill>
                </a:rPr>
                <a:t>Higher on low side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EF6E3-306B-E340-99E9-43E497AAEC25}"/>
                </a:ext>
              </a:extLst>
            </p:cNvPr>
            <p:cNvSpPr txBox="1"/>
            <p:nvPr/>
          </p:nvSpPr>
          <p:spPr>
            <a:xfrm>
              <a:off x="3772079" y="4515552"/>
              <a:ext cx="1949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accent1">
                      <a:lumMod val="75000"/>
                    </a:schemeClr>
                  </a:solidFill>
                </a:rPr>
                <a:t>Lower on high side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FE1DF44-E64B-ED49-BD7C-84273D70B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509" y="3930826"/>
              <a:ext cx="576313" cy="5626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34CCA99-1C11-D44A-8429-E6D8E5897F89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4259017" y="4097506"/>
              <a:ext cx="487977" cy="41804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70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7DB1-1430-CE45-AE2C-DD81E7EA0210}"/>
              </a:ext>
            </a:extLst>
          </p:cNvPr>
          <p:cNvSpPr txBox="1">
            <a:spLocks/>
          </p:cNvSpPr>
          <p:nvPr/>
        </p:nvSpPr>
        <p:spPr>
          <a:xfrm>
            <a:off x="457200" y="412657"/>
            <a:ext cx="2224631" cy="57839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prstClr val="black"/>
                </a:solidFill>
                <a:latin typeface="+mn-lt"/>
              </a:rPr>
              <a:t>Standards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Picture 2" descr="slide-8.png">
            <a:extLst>
              <a:ext uri="{FF2B5EF4-FFF2-40B4-BE49-F238E27FC236}">
                <a16:creationId xmlns:a16="http://schemas.microsoft.com/office/drawing/2014/main" id="{56D307D8-93E3-4446-9EB1-4FC9E669D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24" y="274638"/>
            <a:ext cx="5039142" cy="3921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58CA09-D597-B246-92ED-2845D8E6ECFE}"/>
              </a:ext>
            </a:extLst>
          </p:cNvPr>
          <p:cNvSpPr txBox="1"/>
          <p:nvPr/>
        </p:nvSpPr>
        <p:spPr>
          <a:xfrm>
            <a:off x="452203" y="1085809"/>
            <a:ext cx="3513284" cy="30008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SAE International always at the forefront of MVAC design and innovation</a:t>
            </a:r>
            <a:endParaRPr lang="en-US" dirty="0">
              <a:cs typeface="Calibri"/>
            </a:endParaRP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Work commenced in 2003 for the search of an alternative to R134a</a:t>
            </a:r>
            <a:endParaRPr lang="en-AU" dirty="0">
              <a:cs typeface="Calibri"/>
            </a:endParaRP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Dupont and Honeywell did the chemistry SAE took the lead on system design, component upgrades and risk assessment at the vehicles' level</a:t>
            </a:r>
            <a:endParaRPr lang="en-AU" dirty="0">
              <a:cs typeface="Calibri"/>
            </a:endParaRP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Five key standards deal with new low GWP refrigerants R1234yf and R744 (CO2)</a:t>
            </a:r>
            <a:endParaRPr lang="en-AU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9235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6F78077-BDBC-4A4C-A4F2-14C87090FFEA}"/>
              </a:ext>
            </a:extLst>
          </p:cNvPr>
          <p:cNvSpPr txBox="1">
            <a:spLocks/>
          </p:cNvSpPr>
          <p:nvPr/>
        </p:nvSpPr>
        <p:spPr>
          <a:xfrm>
            <a:off x="287567" y="1330150"/>
            <a:ext cx="4284433" cy="4664053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References to 48 SAE standards</a:t>
            </a:r>
          </a:p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Refers to refrigerants R134a, R1234yf, R-744</a:t>
            </a:r>
          </a:p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Specifies design of fittings for R12 and R-152a</a:t>
            </a:r>
          </a:p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Passenger cars only (trucks and buses not included)</a:t>
            </a:r>
          </a:p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Prohibits use of any refrigerant rated less than A2L</a:t>
            </a:r>
          </a:p>
          <a:p>
            <a:pPr marL="284400" indent="-285750">
              <a:spcBef>
                <a:spcPts val="1800"/>
              </a:spcBef>
              <a:buFont typeface="Arial"/>
              <a:buChar char="•"/>
            </a:pPr>
            <a:r>
              <a:rPr lang="en-US" sz="1400" dirty="0">
                <a:cs typeface="Century Gothic"/>
              </a:rPr>
              <a:t>Provides standards for design, assembly, testing and service to </a:t>
            </a:r>
            <a:r>
              <a:rPr lang="en-US" sz="1400" dirty="0" err="1">
                <a:cs typeface="Century Gothic"/>
              </a:rPr>
              <a:t>minimise</a:t>
            </a:r>
            <a:r>
              <a:rPr lang="en-US" sz="1400" dirty="0">
                <a:cs typeface="Century Gothic"/>
              </a:rPr>
              <a:t> environmental, health and safety impacts</a:t>
            </a:r>
          </a:p>
          <a:p>
            <a:endParaRPr lang="en-US" dirty="0"/>
          </a:p>
        </p:txBody>
      </p:sp>
      <p:pic>
        <p:nvPicPr>
          <p:cNvPr id="3" name="Picture 2" descr="slide-9.png">
            <a:extLst>
              <a:ext uri="{FF2B5EF4-FFF2-40B4-BE49-F238E27FC236}">
                <a16:creationId xmlns:a16="http://schemas.microsoft.com/office/drawing/2014/main" id="{E5AFABE3-236E-4E49-9F27-57BD0D9F3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315169"/>
            <a:ext cx="5000625" cy="37504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4B76FF8-91C0-8F49-B53C-43D10E782082}"/>
              </a:ext>
            </a:extLst>
          </p:cNvPr>
          <p:cNvSpPr txBox="1">
            <a:spLocks/>
          </p:cNvSpPr>
          <p:nvPr/>
        </p:nvSpPr>
        <p:spPr>
          <a:xfrm>
            <a:off x="287567" y="444572"/>
            <a:ext cx="3286317" cy="506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</a:t>
            </a:r>
          </a:p>
        </p:txBody>
      </p:sp>
    </p:spTree>
    <p:extLst>
      <p:ext uri="{BB962C8B-B14F-4D97-AF65-F5344CB8AC3E}">
        <p14:creationId xmlns:p14="http://schemas.microsoft.com/office/powerpoint/2010/main" val="1714575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9286-6C00-CE4C-BC22-ED77B9D7FC8C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7164846" cy="68885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J639- Service port fittings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295B4-0367-D744-BD4D-B39CB0FD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1" y="1032331"/>
            <a:ext cx="6056702" cy="36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D00B-50D1-154F-A9A4-D5521F789792}"/>
              </a:ext>
            </a:extLst>
          </p:cNvPr>
          <p:cNvSpPr txBox="1">
            <a:spLocks/>
          </p:cNvSpPr>
          <p:nvPr/>
        </p:nvSpPr>
        <p:spPr>
          <a:xfrm>
            <a:off x="457200" y="412662"/>
            <a:ext cx="8128341" cy="658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J639- Service charge couplings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12B83-2FDE-6C47-83E0-749844E9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59" y="1114457"/>
            <a:ext cx="5998947" cy="35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82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A0B42-9D90-C446-940F-1A73A1722D75}"/>
              </a:ext>
            </a:extLst>
          </p:cNvPr>
          <p:cNvSpPr txBox="1">
            <a:spLocks/>
          </p:cNvSpPr>
          <p:nvPr/>
        </p:nvSpPr>
        <p:spPr>
          <a:xfrm>
            <a:off x="457200" y="412660"/>
            <a:ext cx="6851863" cy="5906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J639- Service fitting caps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2E6506-0BE3-F149-B880-C0DAF6A71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4" y="1052423"/>
            <a:ext cx="6192903" cy="37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6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47C0-1B19-C847-AA3A-6B498BC98E9B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69490" cy="6774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1800" dirty="0">
                <a:latin typeface="+mn-lt"/>
              </a:rPr>
              <a:t>R1234yf maximum working pressure</a:t>
            </a:r>
            <a:endParaRPr lang="en-US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90BBC-1EFC-BE45-B019-9753DC305334}"/>
              </a:ext>
            </a:extLst>
          </p:cNvPr>
          <p:cNvSpPr txBox="1"/>
          <p:nvPr/>
        </p:nvSpPr>
        <p:spPr>
          <a:xfrm>
            <a:off x="5894884" y="1607043"/>
            <a:ext cx="3009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entury Gothic"/>
              </a:rPr>
              <a:t>High side: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must not exceed 4.14 </a:t>
            </a:r>
            <a:r>
              <a:rPr lang="en-US" sz="1200" dirty="0" err="1">
                <a:cs typeface="Century Gothic"/>
              </a:rPr>
              <a:t>mPa</a:t>
            </a:r>
            <a:r>
              <a:rPr lang="en-US" sz="1200" dirty="0">
                <a:cs typeface="Century Gothic"/>
              </a:rPr>
              <a:t> (600 psig) gauge pressure during operation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must not exceed limit of any system component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pressure must be limited by compressor operation before relief valve on burst disc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r>
              <a:rPr lang="en-US" sz="1200" dirty="0">
                <a:cs typeface="Century Gothic"/>
              </a:rPr>
              <a:t>Low side: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cs typeface="Century Gothic"/>
              </a:rPr>
              <a:t>must not exceed 1.46 </a:t>
            </a:r>
            <a:r>
              <a:rPr lang="en-US" sz="1200" dirty="0" err="1">
                <a:cs typeface="Century Gothic"/>
              </a:rPr>
              <a:t>mPa</a:t>
            </a:r>
            <a:r>
              <a:rPr lang="en-US" sz="1200" dirty="0">
                <a:cs typeface="Century Gothic"/>
              </a:rPr>
              <a:t> (according to saturation pressure of R1234yf at 56°C) with system on or off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0803D9-24D5-C048-8771-7E7694C66342}"/>
              </a:ext>
            </a:extLst>
          </p:cNvPr>
          <p:cNvGrpSpPr/>
          <p:nvPr/>
        </p:nvGrpSpPr>
        <p:grpSpPr>
          <a:xfrm>
            <a:off x="359008" y="952066"/>
            <a:ext cx="5299225" cy="3804909"/>
            <a:chOff x="254681" y="274638"/>
            <a:chExt cx="6726373" cy="5051319"/>
          </a:xfrm>
        </p:grpSpPr>
        <p:pic>
          <p:nvPicPr>
            <p:cNvPr id="5" name="Picture 4" descr="slide-14+15+17+18.png">
              <a:extLst>
                <a:ext uri="{FF2B5EF4-FFF2-40B4-BE49-F238E27FC236}">
                  <a16:creationId xmlns:a16="http://schemas.microsoft.com/office/drawing/2014/main" id="{6D273173-9DEF-7447-8C3C-D34B68F78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81" y="274638"/>
              <a:ext cx="6726373" cy="457200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F5A309-4F44-C844-81B5-C775BBBC172E}"/>
                </a:ext>
              </a:extLst>
            </p:cNvPr>
            <p:cNvGrpSpPr/>
            <p:nvPr/>
          </p:nvGrpSpPr>
          <p:grpSpPr>
            <a:xfrm>
              <a:off x="3477320" y="3306111"/>
              <a:ext cx="2472548" cy="2019846"/>
              <a:chOff x="5024687" y="4397612"/>
              <a:chExt cx="2472548" cy="201984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AFBE73C-CF5C-9645-B35B-A62E5CB0BB65}"/>
                  </a:ext>
                </a:extLst>
              </p:cNvPr>
              <p:cNvSpPr/>
              <p:nvPr/>
            </p:nvSpPr>
            <p:spPr>
              <a:xfrm>
                <a:off x="5096655" y="4622824"/>
                <a:ext cx="2328613" cy="13546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44377"/>
                  </a:solidFill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405274C-C901-8145-9887-990963EC09EA}"/>
                  </a:ext>
                </a:extLst>
              </p:cNvPr>
              <p:cNvGrpSpPr/>
              <p:nvPr/>
            </p:nvGrpSpPr>
            <p:grpSpPr>
              <a:xfrm>
                <a:off x="5024687" y="4397612"/>
                <a:ext cx="2472548" cy="2019846"/>
                <a:chOff x="5088187" y="4397612"/>
                <a:chExt cx="2472548" cy="2019846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958B83F-54B8-CA43-A5F3-79672CD4B0F2}"/>
                    </a:ext>
                  </a:extLst>
                </p:cNvPr>
                <p:cNvSpPr txBox="1"/>
                <p:nvPr/>
              </p:nvSpPr>
              <p:spPr>
                <a:xfrm>
                  <a:off x="5765800" y="4584556"/>
                  <a:ext cx="1794935" cy="183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endParaRPr lang="en-US" sz="12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0" name="Minus 9">
                  <a:extLst>
                    <a:ext uri="{FF2B5EF4-FFF2-40B4-BE49-F238E27FC236}">
                      <a16:creationId xmlns:a16="http://schemas.microsoft.com/office/drawing/2014/main" id="{B0FFD252-A3A9-884F-B561-50C86F762E66}"/>
                    </a:ext>
                  </a:extLst>
                </p:cNvPr>
                <p:cNvSpPr/>
                <p:nvPr/>
              </p:nvSpPr>
              <p:spPr>
                <a:xfrm>
                  <a:off x="5096654" y="4397612"/>
                  <a:ext cx="822960" cy="741680"/>
                </a:xfrm>
                <a:prstGeom prst="mathMinus">
                  <a:avLst/>
                </a:prstGeom>
                <a:solidFill>
                  <a:srgbClr val="FF00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Minus 10">
                  <a:extLst>
                    <a:ext uri="{FF2B5EF4-FFF2-40B4-BE49-F238E27FC236}">
                      <a16:creationId xmlns:a16="http://schemas.microsoft.com/office/drawing/2014/main" id="{4FFF94EB-7A4A-3348-BB3A-7735BEE72FE8}"/>
                    </a:ext>
                  </a:extLst>
                </p:cNvPr>
                <p:cNvSpPr/>
                <p:nvPr/>
              </p:nvSpPr>
              <p:spPr>
                <a:xfrm>
                  <a:off x="5088187" y="4704107"/>
                  <a:ext cx="822960" cy="773853"/>
                </a:xfrm>
                <a:prstGeom prst="mathMinus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Minus 11">
                  <a:extLst>
                    <a:ext uri="{FF2B5EF4-FFF2-40B4-BE49-F238E27FC236}">
                      <a16:creationId xmlns:a16="http://schemas.microsoft.com/office/drawing/2014/main" id="{8AB73578-AE98-C044-9BB5-E8DF3944F9B0}"/>
                    </a:ext>
                  </a:extLst>
                </p:cNvPr>
                <p:cNvSpPr/>
                <p:nvPr/>
              </p:nvSpPr>
              <p:spPr>
                <a:xfrm>
                  <a:off x="5088188" y="5054626"/>
                  <a:ext cx="822960" cy="778938"/>
                </a:xfrm>
                <a:prstGeom prst="mathMinus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Minus 12">
                  <a:extLst>
                    <a:ext uri="{FF2B5EF4-FFF2-40B4-BE49-F238E27FC236}">
                      <a16:creationId xmlns:a16="http://schemas.microsoft.com/office/drawing/2014/main" id="{1F1B86DA-5443-534D-BC29-B10194412876}"/>
                    </a:ext>
                  </a:extLst>
                </p:cNvPr>
                <p:cNvSpPr/>
                <p:nvPr/>
              </p:nvSpPr>
              <p:spPr>
                <a:xfrm>
                  <a:off x="5088188" y="5449486"/>
                  <a:ext cx="822960" cy="680408"/>
                </a:xfrm>
                <a:prstGeom prst="mathMinus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8233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45A6-D7BB-1841-B726-ABCA29EE1008}"/>
              </a:ext>
            </a:extLst>
          </p:cNvPr>
          <p:cNvSpPr txBox="1">
            <a:spLocks/>
          </p:cNvSpPr>
          <p:nvPr/>
        </p:nvSpPr>
        <p:spPr>
          <a:xfrm>
            <a:off x="457200" y="4212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1600" dirty="0">
                <a:latin typeface="+mn-lt"/>
              </a:rPr>
              <a:t>R1234yf maximum system burst pressure</a:t>
            </a:r>
            <a:endParaRPr lang="en-US" sz="17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18C39-A988-2A4C-BB5D-7EA9636F3152}"/>
              </a:ext>
            </a:extLst>
          </p:cNvPr>
          <p:cNvSpPr txBox="1"/>
          <p:nvPr/>
        </p:nvSpPr>
        <p:spPr>
          <a:xfrm>
            <a:off x="6135378" y="1634187"/>
            <a:ext cx="24722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entury Gothic"/>
              </a:rPr>
              <a:t>High side: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new components must not be less than two times the working pressure of 8.24 </a:t>
            </a:r>
            <a:r>
              <a:rPr lang="en-US" sz="1200" dirty="0" err="1">
                <a:cs typeface="Century Gothic"/>
              </a:rPr>
              <a:t>mPA</a:t>
            </a:r>
            <a:r>
              <a:rPr lang="en-US" sz="1200" dirty="0">
                <a:cs typeface="Century Gothic"/>
              </a:rPr>
              <a:t> (1200 psig)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r>
              <a:rPr lang="en-US" sz="1200" dirty="0">
                <a:cs typeface="Century Gothic"/>
              </a:rPr>
              <a:t>Low side: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cs typeface="Century Gothic"/>
              </a:rPr>
              <a:t>new components must not be less than two times allowable pressure with system on or off – 2.92 (423psig) mPa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Century Gothic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D92FC1-9A3D-624C-862E-6E15B2CA1969}"/>
              </a:ext>
            </a:extLst>
          </p:cNvPr>
          <p:cNvGrpSpPr/>
          <p:nvPr/>
        </p:nvGrpSpPr>
        <p:grpSpPr>
          <a:xfrm>
            <a:off x="359008" y="952066"/>
            <a:ext cx="5299225" cy="3804909"/>
            <a:chOff x="254681" y="274638"/>
            <a:chExt cx="6726373" cy="5051319"/>
          </a:xfrm>
        </p:grpSpPr>
        <p:pic>
          <p:nvPicPr>
            <p:cNvPr id="14" name="Picture 13" descr="slide-14+15+17+18.png">
              <a:extLst>
                <a:ext uri="{FF2B5EF4-FFF2-40B4-BE49-F238E27FC236}">
                  <a16:creationId xmlns:a16="http://schemas.microsoft.com/office/drawing/2014/main" id="{950C88D7-3B60-AA42-B869-4CFD14877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81" y="274638"/>
              <a:ext cx="6726373" cy="4572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04AE46C-CE9B-C649-BE8F-64182DFD2E4D}"/>
                </a:ext>
              </a:extLst>
            </p:cNvPr>
            <p:cNvGrpSpPr/>
            <p:nvPr/>
          </p:nvGrpSpPr>
          <p:grpSpPr>
            <a:xfrm>
              <a:off x="3477320" y="3306111"/>
              <a:ext cx="2472548" cy="2019846"/>
              <a:chOff x="5024687" y="4397612"/>
              <a:chExt cx="2472548" cy="201984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DEC434-D991-7A4B-80CE-4C470DE9BEF7}"/>
                  </a:ext>
                </a:extLst>
              </p:cNvPr>
              <p:cNvSpPr/>
              <p:nvPr/>
            </p:nvSpPr>
            <p:spPr>
              <a:xfrm>
                <a:off x="5096655" y="4622824"/>
                <a:ext cx="2328613" cy="13546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44377"/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B961087-32AB-274E-BB52-E8A5D3DEE491}"/>
                  </a:ext>
                </a:extLst>
              </p:cNvPr>
              <p:cNvGrpSpPr/>
              <p:nvPr/>
            </p:nvGrpSpPr>
            <p:grpSpPr>
              <a:xfrm>
                <a:off x="5024687" y="4397612"/>
                <a:ext cx="2472548" cy="2019846"/>
                <a:chOff x="5088187" y="4397612"/>
                <a:chExt cx="2472548" cy="201984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D0753F0-1EC7-8744-B21A-7A6453BC1DA6}"/>
                    </a:ext>
                  </a:extLst>
                </p:cNvPr>
                <p:cNvSpPr txBox="1"/>
                <p:nvPr/>
              </p:nvSpPr>
              <p:spPr>
                <a:xfrm>
                  <a:off x="5765800" y="4584556"/>
                  <a:ext cx="1794935" cy="183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endParaRPr lang="en-US" sz="12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9" name="Minus 18">
                  <a:extLst>
                    <a:ext uri="{FF2B5EF4-FFF2-40B4-BE49-F238E27FC236}">
                      <a16:creationId xmlns:a16="http://schemas.microsoft.com/office/drawing/2014/main" id="{7FDB317C-A380-5140-B82C-50461E1F88DC}"/>
                    </a:ext>
                  </a:extLst>
                </p:cNvPr>
                <p:cNvSpPr/>
                <p:nvPr/>
              </p:nvSpPr>
              <p:spPr>
                <a:xfrm>
                  <a:off x="5096654" y="4397612"/>
                  <a:ext cx="822960" cy="741680"/>
                </a:xfrm>
                <a:prstGeom prst="mathMinus">
                  <a:avLst/>
                </a:prstGeom>
                <a:solidFill>
                  <a:srgbClr val="FF00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Minus 19">
                  <a:extLst>
                    <a:ext uri="{FF2B5EF4-FFF2-40B4-BE49-F238E27FC236}">
                      <a16:creationId xmlns:a16="http://schemas.microsoft.com/office/drawing/2014/main" id="{8CE35F04-27C6-604C-BAE5-69D62AD1E81F}"/>
                    </a:ext>
                  </a:extLst>
                </p:cNvPr>
                <p:cNvSpPr/>
                <p:nvPr/>
              </p:nvSpPr>
              <p:spPr>
                <a:xfrm>
                  <a:off x="5088187" y="4704107"/>
                  <a:ext cx="822960" cy="773853"/>
                </a:xfrm>
                <a:prstGeom prst="mathMinus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Minus 20">
                  <a:extLst>
                    <a:ext uri="{FF2B5EF4-FFF2-40B4-BE49-F238E27FC236}">
                      <a16:creationId xmlns:a16="http://schemas.microsoft.com/office/drawing/2014/main" id="{FE0D090C-4311-6D4C-ADD7-36B98C16F6BB}"/>
                    </a:ext>
                  </a:extLst>
                </p:cNvPr>
                <p:cNvSpPr/>
                <p:nvPr/>
              </p:nvSpPr>
              <p:spPr>
                <a:xfrm>
                  <a:off x="5088188" y="5054626"/>
                  <a:ext cx="822960" cy="778938"/>
                </a:xfrm>
                <a:prstGeom prst="mathMinus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Minus 21">
                  <a:extLst>
                    <a:ext uri="{FF2B5EF4-FFF2-40B4-BE49-F238E27FC236}">
                      <a16:creationId xmlns:a16="http://schemas.microsoft.com/office/drawing/2014/main" id="{7B3E337E-F0FD-5E4F-8DB9-B553D77E1AB1}"/>
                    </a:ext>
                  </a:extLst>
                </p:cNvPr>
                <p:cNvSpPr/>
                <p:nvPr/>
              </p:nvSpPr>
              <p:spPr>
                <a:xfrm>
                  <a:off x="5088188" y="5449486"/>
                  <a:ext cx="822960" cy="680408"/>
                </a:xfrm>
                <a:prstGeom prst="mathMinus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448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28CA-ED59-FB49-98C9-6A209F6578EA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1600" dirty="0">
                <a:latin typeface="+mn-lt"/>
              </a:rPr>
              <a:t>R1234yf maximum working temperature</a:t>
            </a:r>
            <a:endParaRPr lang="en-US" sz="17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5FDBF-CF34-B147-9025-8E1180C7DA9E}"/>
              </a:ext>
            </a:extLst>
          </p:cNvPr>
          <p:cNvSpPr txBox="1"/>
          <p:nvPr/>
        </p:nvSpPr>
        <p:spPr>
          <a:xfrm>
            <a:off x="5802828" y="1604533"/>
            <a:ext cx="3083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entury Gothic"/>
              </a:rPr>
              <a:t>High side: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discharge outlet at compressor and line must not exceed 150°C during continuous operation</a:t>
            </a:r>
          </a:p>
          <a:p>
            <a:pPr marL="212400" indent="-176400">
              <a:buFont typeface="Arial"/>
              <a:buChar char="•"/>
            </a:pPr>
            <a:r>
              <a:rPr lang="en-US" sz="1200" dirty="0">
                <a:cs typeface="Century Gothic"/>
              </a:rPr>
              <a:t>discharge outlet must not exceed 160°C during intermittent (5 minute intervals) during operation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r>
              <a:rPr lang="en-US" sz="1200" dirty="0">
                <a:cs typeface="Century Gothic"/>
              </a:rPr>
              <a:t>Low side: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cs typeface="Century Gothic"/>
              </a:rPr>
              <a:t>must not exceed 56°C with system on or off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9DB2D2-ED9A-124A-A8B0-0D83D5DFE222}"/>
              </a:ext>
            </a:extLst>
          </p:cNvPr>
          <p:cNvGrpSpPr/>
          <p:nvPr/>
        </p:nvGrpSpPr>
        <p:grpSpPr>
          <a:xfrm>
            <a:off x="359008" y="952066"/>
            <a:ext cx="5299225" cy="3804909"/>
            <a:chOff x="254681" y="274638"/>
            <a:chExt cx="6726373" cy="5051319"/>
          </a:xfrm>
        </p:grpSpPr>
        <p:pic>
          <p:nvPicPr>
            <p:cNvPr id="14" name="Picture 13" descr="slide-14+15+17+18.png">
              <a:extLst>
                <a:ext uri="{FF2B5EF4-FFF2-40B4-BE49-F238E27FC236}">
                  <a16:creationId xmlns:a16="http://schemas.microsoft.com/office/drawing/2014/main" id="{C5368559-56C1-0B44-B7A5-11AD44352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81" y="274638"/>
              <a:ext cx="6726373" cy="4572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D3AEB2-AC91-8D42-8002-2BBB8F1DB456}"/>
                </a:ext>
              </a:extLst>
            </p:cNvPr>
            <p:cNvGrpSpPr/>
            <p:nvPr/>
          </p:nvGrpSpPr>
          <p:grpSpPr>
            <a:xfrm>
              <a:off x="3477320" y="3306111"/>
              <a:ext cx="2472548" cy="2019846"/>
              <a:chOff x="5024687" y="4397612"/>
              <a:chExt cx="2472548" cy="201984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E5BF685-6EC5-4747-B7D2-54EACA1542CA}"/>
                  </a:ext>
                </a:extLst>
              </p:cNvPr>
              <p:cNvSpPr/>
              <p:nvPr/>
            </p:nvSpPr>
            <p:spPr>
              <a:xfrm>
                <a:off x="5096655" y="4622824"/>
                <a:ext cx="2328613" cy="13546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44377"/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E5958E6-C44E-5E4A-AC2C-869ED7512C82}"/>
                  </a:ext>
                </a:extLst>
              </p:cNvPr>
              <p:cNvGrpSpPr/>
              <p:nvPr/>
            </p:nvGrpSpPr>
            <p:grpSpPr>
              <a:xfrm>
                <a:off x="5024687" y="4397612"/>
                <a:ext cx="2472548" cy="2019846"/>
                <a:chOff x="5088187" y="4397612"/>
                <a:chExt cx="2472548" cy="201984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7B0D426-0410-EB4F-9D39-F46BCE581653}"/>
                    </a:ext>
                  </a:extLst>
                </p:cNvPr>
                <p:cNvSpPr txBox="1"/>
                <p:nvPr/>
              </p:nvSpPr>
              <p:spPr>
                <a:xfrm>
                  <a:off x="5765800" y="4584556"/>
                  <a:ext cx="1794935" cy="183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endParaRPr lang="en-US" sz="12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9" name="Minus 18">
                  <a:extLst>
                    <a:ext uri="{FF2B5EF4-FFF2-40B4-BE49-F238E27FC236}">
                      <a16:creationId xmlns:a16="http://schemas.microsoft.com/office/drawing/2014/main" id="{628984FD-144D-AD4E-A676-103D2181BED1}"/>
                    </a:ext>
                  </a:extLst>
                </p:cNvPr>
                <p:cNvSpPr/>
                <p:nvPr/>
              </p:nvSpPr>
              <p:spPr>
                <a:xfrm>
                  <a:off x="5096654" y="4397612"/>
                  <a:ext cx="822960" cy="741680"/>
                </a:xfrm>
                <a:prstGeom prst="mathMinus">
                  <a:avLst/>
                </a:prstGeom>
                <a:solidFill>
                  <a:srgbClr val="FF00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Minus 19">
                  <a:extLst>
                    <a:ext uri="{FF2B5EF4-FFF2-40B4-BE49-F238E27FC236}">
                      <a16:creationId xmlns:a16="http://schemas.microsoft.com/office/drawing/2014/main" id="{4D12AE37-1FEF-F54F-87D9-50AAB586BFB4}"/>
                    </a:ext>
                  </a:extLst>
                </p:cNvPr>
                <p:cNvSpPr/>
                <p:nvPr/>
              </p:nvSpPr>
              <p:spPr>
                <a:xfrm>
                  <a:off x="5088187" y="4704107"/>
                  <a:ext cx="822960" cy="773853"/>
                </a:xfrm>
                <a:prstGeom prst="mathMinus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Minus 20">
                  <a:extLst>
                    <a:ext uri="{FF2B5EF4-FFF2-40B4-BE49-F238E27FC236}">
                      <a16:creationId xmlns:a16="http://schemas.microsoft.com/office/drawing/2014/main" id="{237388C6-D525-4345-B89B-5609E49905E1}"/>
                    </a:ext>
                  </a:extLst>
                </p:cNvPr>
                <p:cNvSpPr/>
                <p:nvPr/>
              </p:nvSpPr>
              <p:spPr>
                <a:xfrm>
                  <a:off x="5088188" y="5054626"/>
                  <a:ext cx="822960" cy="778938"/>
                </a:xfrm>
                <a:prstGeom prst="mathMinus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Minus 21">
                  <a:extLst>
                    <a:ext uri="{FF2B5EF4-FFF2-40B4-BE49-F238E27FC236}">
                      <a16:creationId xmlns:a16="http://schemas.microsoft.com/office/drawing/2014/main" id="{6BFE04AB-F244-224E-B10C-6AD2572BA4F3}"/>
                    </a:ext>
                  </a:extLst>
                </p:cNvPr>
                <p:cNvSpPr/>
                <p:nvPr/>
              </p:nvSpPr>
              <p:spPr>
                <a:xfrm>
                  <a:off x="5088188" y="5449486"/>
                  <a:ext cx="822960" cy="680408"/>
                </a:xfrm>
                <a:prstGeom prst="mathMinus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4133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002_edited">
            <a:hlinkClick r:id="" action="ppaction://media"/>
            <a:extLst>
              <a:ext uri="{FF2B5EF4-FFF2-40B4-BE49-F238E27FC236}">
                <a16:creationId xmlns:a16="http://schemas.microsoft.com/office/drawing/2014/main" id="{6A3D520F-DCA0-FB4F-BA36-F6B7725651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7"/>
            <a:ext cx="9144000" cy="5141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BA2DAA-73EB-7D47-B208-EDB06C7EFF71}"/>
              </a:ext>
            </a:extLst>
          </p:cNvPr>
          <p:cNvSpPr txBox="1"/>
          <p:nvPr/>
        </p:nvSpPr>
        <p:spPr>
          <a:xfrm>
            <a:off x="307366" y="33005"/>
            <a:ext cx="6741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ea typeface="+mj-ea"/>
                <a:cs typeface="+mj-cs"/>
              </a:rPr>
              <a:t>SAE standard J639 - 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compressor design and requirements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3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E6DF556-3FC1-0E4A-9AD2-4A467A5B2D1E}"/>
              </a:ext>
            </a:extLst>
          </p:cNvPr>
          <p:cNvSpPr txBox="1">
            <a:spLocks/>
          </p:cNvSpPr>
          <p:nvPr/>
        </p:nvSpPr>
        <p:spPr>
          <a:xfrm>
            <a:off x="457200" y="406007"/>
            <a:ext cx="8229600" cy="5170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b="1" dirty="0">
                <a:latin typeface="+mn-lt"/>
              </a:rPr>
              <a:t>Technical and engineering steps to R1234yf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44416-2557-2941-9D1F-F20EADF51DE7}"/>
              </a:ext>
            </a:extLst>
          </p:cNvPr>
          <p:cNvSpPr txBox="1">
            <a:spLocks/>
          </p:cNvSpPr>
          <p:nvPr/>
        </p:nvSpPr>
        <p:spPr>
          <a:xfrm>
            <a:off x="1426832" y="1600200"/>
            <a:ext cx="6029517" cy="288740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Following regulatory pressure, all global MVAC and vehicle manufacturer commenced the Co-operative Research Project ( CRP) for an alternative to R134a.</a:t>
            </a:r>
          </a:p>
          <a:p>
            <a:r>
              <a:rPr lang="en-AU" dirty="0"/>
              <a:t>CRP was engineering and environmentally focussed – administered by SAE International</a:t>
            </a:r>
          </a:p>
          <a:p>
            <a:r>
              <a:rPr lang="en-AU" dirty="0"/>
              <a:t>After extensive tests of hundreds of alternatives, R1234yf was the clear winner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891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FBD50-A4AD-6A44-A5F1-39603839BA65}"/>
              </a:ext>
            </a:extLst>
          </p:cNvPr>
          <p:cNvSpPr txBox="1">
            <a:spLocks/>
          </p:cNvSpPr>
          <p:nvPr/>
        </p:nvSpPr>
        <p:spPr>
          <a:xfrm>
            <a:off x="457200" y="421286"/>
            <a:ext cx="8229600" cy="7078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endParaRPr lang="en-US" sz="32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045CC-03CF-E04A-818E-7BC9ADD8E2FC}"/>
              </a:ext>
            </a:extLst>
          </p:cNvPr>
          <p:cNvSpPr txBox="1"/>
          <p:nvPr/>
        </p:nvSpPr>
        <p:spPr>
          <a:xfrm>
            <a:off x="4058547" y="186124"/>
            <a:ext cx="4103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ea typeface="+mj-ea"/>
                <a:cs typeface="+mj-cs"/>
              </a:rPr>
              <a:t>R1234yf maximum burst pressure of </a:t>
            </a:r>
          </a:p>
          <a:p>
            <a:pPr algn="just"/>
            <a:r>
              <a:rPr lang="en-US" sz="2000" dirty="0">
                <a:ea typeface="+mj-ea"/>
                <a:cs typeface="+mj-cs"/>
              </a:rPr>
              <a:t>compressor and adjacent cavities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2824A4-B38D-2340-AF72-F361ED47A1E6}"/>
              </a:ext>
            </a:extLst>
          </p:cNvPr>
          <p:cNvGrpSpPr/>
          <p:nvPr/>
        </p:nvGrpSpPr>
        <p:grpSpPr>
          <a:xfrm>
            <a:off x="981468" y="521648"/>
            <a:ext cx="6962762" cy="4572000"/>
            <a:chOff x="981468" y="521648"/>
            <a:chExt cx="6962762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F07D87-4670-4242-9D79-0FB58BE2B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816" r="18738"/>
            <a:stretch/>
          </p:blipFill>
          <p:spPr>
            <a:xfrm>
              <a:off x="2171914" y="521648"/>
              <a:ext cx="4746321" cy="4572000"/>
            </a:xfrm>
            <a:prstGeom prst="rect">
              <a:avLst/>
            </a:prstGeom>
          </p:spPr>
        </p:pic>
        <p:pic>
          <p:nvPicPr>
            <p:cNvPr id="6" name="Picture 5" descr="straight-arrow-4.png">
              <a:extLst>
                <a:ext uri="{FF2B5EF4-FFF2-40B4-BE49-F238E27FC236}">
                  <a16:creationId xmlns:a16="http://schemas.microsoft.com/office/drawing/2014/main" id="{F5BFEC0D-9127-504D-B989-017919EC7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79" y="1664648"/>
              <a:ext cx="1497743" cy="4455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2F3B01-900B-0648-BB0C-C88116B889B4}"/>
                </a:ext>
              </a:extLst>
            </p:cNvPr>
            <p:cNvSpPr txBox="1"/>
            <p:nvPr/>
          </p:nvSpPr>
          <p:spPr>
            <a:xfrm>
              <a:off x="981468" y="1481806"/>
              <a:ext cx="1700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Century Gothic"/>
                </a:rPr>
                <a:t>Suction valve plate</a:t>
              </a:r>
            </a:p>
          </p:txBody>
        </p:sp>
        <p:pic>
          <p:nvPicPr>
            <p:cNvPr id="8" name="Picture 7" descr="straight-arrow-4.png">
              <a:extLst>
                <a:ext uri="{FF2B5EF4-FFF2-40B4-BE49-F238E27FC236}">
                  <a16:creationId xmlns:a16="http://schemas.microsoft.com/office/drawing/2014/main" id="{1C66FAAD-A6CB-2B40-8A08-61E519C8C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46487" y="3648328"/>
              <a:ext cx="1497743" cy="4455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165E47-4A13-E94E-8A94-4E434C25098C}"/>
                </a:ext>
              </a:extLst>
            </p:cNvPr>
            <p:cNvSpPr txBox="1"/>
            <p:nvPr/>
          </p:nvSpPr>
          <p:spPr>
            <a:xfrm>
              <a:off x="6472445" y="3363721"/>
              <a:ext cx="10183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cs typeface="Century Gothic"/>
                </a:rPr>
                <a:t>Gasket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588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F4FB-98A8-5A46-B7D3-8346A9F09FC5}"/>
              </a:ext>
            </a:extLst>
          </p:cNvPr>
          <p:cNvSpPr txBox="1">
            <a:spLocks/>
          </p:cNvSpPr>
          <p:nvPr/>
        </p:nvSpPr>
        <p:spPr>
          <a:xfrm>
            <a:off x="457200" y="40403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SAE standard J639 -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7EF3E1-90A7-054A-8DE8-B584341783F5}"/>
              </a:ext>
            </a:extLst>
          </p:cNvPr>
          <p:cNvSpPr txBox="1"/>
          <p:nvPr/>
        </p:nvSpPr>
        <p:spPr>
          <a:xfrm>
            <a:off x="4009452" y="205613"/>
            <a:ext cx="410398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R1234yf maximum burst pressure of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compressor and adjacent cavities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EBBE4-58E8-454E-AE8D-EA0AA4BECE8B}"/>
              </a:ext>
            </a:extLst>
          </p:cNvPr>
          <p:cNvSpPr txBox="1"/>
          <p:nvPr/>
        </p:nvSpPr>
        <p:spPr>
          <a:xfrm>
            <a:off x="5652405" y="1938714"/>
            <a:ext cx="3240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adjacent cavities (low side next to high side) shall be burst tested at maximum pressures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high side must be tested at twice the maximum high side working pressure which is 1200 psi (8.24 </a:t>
            </a:r>
            <a:r>
              <a:rPr lang="en-US" sz="1200" dirty="0" err="1">
                <a:cs typeface="Century Gothic"/>
              </a:rPr>
              <a:t>mPa</a:t>
            </a:r>
            <a:r>
              <a:rPr lang="en-US" sz="1200" dirty="0">
                <a:cs typeface="Century Gothic"/>
              </a:rPr>
              <a:t>) while the low side is maintained at 1.38 </a:t>
            </a:r>
            <a:r>
              <a:rPr lang="en-US" sz="1200" dirty="0" err="1">
                <a:cs typeface="Century Gothic"/>
              </a:rPr>
              <a:t>mPa</a:t>
            </a:r>
            <a:endParaRPr lang="en-US" sz="1200" dirty="0">
              <a:cs typeface="Century Gothic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F64074-9259-DF4D-A8BD-E0D74308E00F}"/>
              </a:ext>
            </a:extLst>
          </p:cNvPr>
          <p:cNvGrpSpPr/>
          <p:nvPr/>
        </p:nvGrpSpPr>
        <p:grpSpPr>
          <a:xfrm>
            <a:off x="1030563" y="846138"/>
            <a:ext cx="4554028" cy="4132776"/>
            <a:chOff x="457200" y="1209802"/>
            <a:chExt cx="5260019" cy="51882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61A9A2-95B1-7D4C-8FC7-8FBB61F6B09C}"/>
                </a:ext>
              </a:extLst>
            </p:cNvPr>
            <p:cNvGrpSpPr/>
            <p:nvPr/>
          </p:nvGrpSpPr>
          <p:grpSpPr>
            <a:xfrm>
              <a:off x="2851304" y="1209802"/>
              <a:ext cx="2865915" cy="5188209"/>
              <a:chOff x="2851304" y="1209802"/>
              <a:chExt cx="2865915" cy="518820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48E7D9D-0BFF-5745-B0CC-088C2DD595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9176" r="14756"/>
              <a:stretch/>
            </p:blipFill>
            <p:spPr>
              <a:xfrm>
                <a:off x="2851304" y="1209802"/>
                <a:ext cx="2732750" cy="27432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EEA5A87-45B0-0F41-BECE-07B1D4743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contrast="32000"/>
                        </a14:imgEffect>
                      </a14:imgLayer>
                    </a14:imgProps>
                  </a:ext>
                </a:extLst>
              </a:blip>
              <a:srcRect l="23773" r="19034"/>
              <a:stretch/>
            </p:blipFill>
            <p:spPr>
              <a:xfrm>
                <a:off x="2929631" y="3654811"/>
                <a:ext cx="2787588" cy="27432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585BC7-324E-5944-8185-524322AFDE69}"/>
                </a:ext>
              </a:extLst>
            </p:cNvPr>
            <p:cNvSpPr txBox="1"/>
            <p:nvPr/>
          </p:nvSpPr>
          <p:spPr>
            <a:xfrm>
              <a:off x="457200" y="1982173"/>
              <a:ext cx="2336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Century Gothic"/>
                </a:rPr>
                <a:t>1200 psi (8.24 </a:t>
              </a:r>
              <a:r>
                <a:rPr lang="en-US" b="1" dirty="0" err="1">
                  <a:latin typeface="+mj-lt"/>
                  <a:cs typeface="Century Gothic"/>
                </a:rPr>
                <a:t>mPa</a:t>
              </a:r>
              <a:r>
                <a:rPr lang="en-US" b="1" dirty="0">
                  <a:latin typeface="+mj-lt"/>
                  <a:cs typeface="Century Gothic"/>
                </a:rPr>
                <a:t>) </a:t>
              </a:r>
            </a:p>
            <a:p>
              <a:endParaRPr lang="en-US" sz="500" b="1" dirty="0">
                <a:latin typeface="+mj-lt"/>
                <a:cs typeface="Century Gothic"/>
              </a:endParaRPr>
            </a:p>
            <a:p>
              <a:r>
                <a:rPr lang="en-US" b="1" dirty="0">
                  <a:latin typeface="+mj-lt"/>
                  <a:cs typeface="Century Gothic"/>
                </a:rPr>
                <a:t>200 psi (1.38 mPa)</a:t>
              </a:r>
            </a:p>
          </p:txBody>
        </p:sp>
        <p:pic>
          <p:nvPicPr>
            <p:cNvPr id="8" name="Picture 7" descr="straight-arrow-4.png">
              <a:extLst>
                <a:ext uri="{FF2B5EF4-FFF2-40B4-BE49-F238E27FC236}">
                  <a16:creationId xmlns:a16="http://schemas.microsoft.com/office/drawing/2014/main" id="{5C469F56-0E42-8543-B29D-93B18269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892" y="1982172"/>
              <a:ext cx="1706932" cy="445544"/>
            </a:xfrm>
            <a:prstGeom prst="rect">
              <a:avLst/>
            </a:prstGeom>
          </p:spPr>
        </p:pic>
        <p:pic>
          <p:nvPicPr>
            <p:cNvPr id="9" name="Picture 8" descr="straight-arrow-4.png">
              <a:extLst>
                <a:ext uri="{FF2B5EF4-FFF2-40B4-BE49-F238E27FC236}">
                  <a16:creationId xmlns:a16="http://schemas.microsoft.com/office/drawing/2014/main" id="{0E9CCE0E-125C-A04E-A996-FA31306F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9041" y="2309197"/>
              <a:ext cx="1791825" cy="4455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B09A91-7749-6E4F-A393-839CE089AF40}"/>
                </a:ext>
              </a:extLst>
            </p:cNvPr>
            <p:cNvSpPr txBox="1"/>
            <p:nvPr/>
          </p:nvSpPr>
          <p:spPr>
            <a:xfrm>
              <a:off x="457200" y="4595741"/>
              <a:ext cx="233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  <a:cs typeface="Century Gothic"/>
                </a:rPr>
                <a:t>1200 psi (8.24 </a:t>
              </a:r>
              <a:r>
                <a:rPr lang="en-US" b="1" dirty="0" err="1">
                  <a:latin typeface="+mj-lt"/>
                  <a:cs typeface="Century Gothic"/>
                </a:rPr>
                <a:t>mPa</a:t>
              </a:r>
              <a:r>
                <a:rPr lang="en-US" b="1" dirty="0">
                  <a:latin typeface="+mj-lt"/>
                  <a:cs typeface="Century Gothic"/>
                </a:rPr>
                <a:t>) </a:t>
              </a:r>
            </a:p>
            <a:p>
              <a:endParaRPr lang="en-US" b="1" dirty="0">
                <a:latin typeface="+mj-lt"/>
                <a:cs typeface="Century Gothic"/>
              </a:endParaRPr>
            </a:p>
            <a:p>
              <a:endParaRPr lang="en-US" sz="1000" b="1" dirty="0">
                <a:latin typeface="+mj-lt"/>
                <a:cs typeface="Century Gothic"/>
              </a:endParaRPr>
            </a:p>
            <a:p>
              <a:r>
                <a:rPr lang="en-US" b="1" dirty="0">
                  <a:latin typeface="+mj-lt"/>
                  <a:cs typeface="Century Gothic"/>
                </a:rPr>
                <a:t>200 psi (1.38 </a:t>
              </a:r>
              <a:r>
                <a:rPr lang="en-US" b="1" dirty="0" err="1">
                  <a:latin typeface="+mj-lt"/>
                  <a:cs typeface="Century Gothic"/>
                </a:rPr>
                <a:t>mPa</a:t>
              </a:r>
              <a:r>
                <a:rPr lang="en-US" b="1" dirty="0">
                  <a:latin typeface="+mj-lt"/>
                  <a:cs typeface="Century Gothic"/>
                </a:rPr>
                <a:t>)</a:t>
              </a:r>
            </a:p>
            <a:p>
              <a:endParaRPr lang="en-US" dirty="0"/>
            </a:p>
          </p:txBody>
        </p:sp>
        <p:pic>
          <p:nvPicPr>
            <p:cNvPr id="11" name="Picture 10" descr="straight-arrow-4.png">
              <a:extLst>
                <a:ext uri="{FF2B5EF4-FFF2-40B4-BE49-F238E27FC236}">
                  <a16:creationId xmlns:a16="http://schemas.microsoft.com/office/drawing/2014/main" id="{1F7E6932-9022-3944-B7FD-E5521B72B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0054">
              <a:off x="1981554" y="4336202"/>
              <a:ext cx="1896178" cy="445544"/>
            </a:xfrm>
            <a:prstGeom prst="rect">
              <a:avLst/>
            </a:prstGeom>
          </p:spPr>
        </p:pic>
        <p:pic>
          <p:nvPicPr>
            <p:cNvPr id="12" name="Picture 11" descr="straight-arrow-4.png">
              <a:extLst>
                <a:ext uri="{FF2B5EF4-FFF2-40B4-BE49-F238E27FC236}">
                  <a16:creationId xmlns:a16="http://schemas.microsoft.com/office/drawing/2014/main" id="{2D3E2C93-B136-7343-B91F-5ADA05A51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16440">
              <a:off x="2077133" y="5016669"/>
              <a:ext cx="2036536" cy="391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16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5EED0-2694-5546-A815-17A3704ACB23}"/>
              </a:ext>
            </a:extLst>
          </p:cNvPr>
          <p:cNvSpPr txBox="1">
            <a:spLocks/>
          </p:cNvSpPr>
          <p:nvPr/>
        </p:nvSpPr>
        <p:spPr>
          <a:xfrm>
            <a:off x="435857" y="417807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1600" dirty="0">
                <a:latin typeface="+mn-lt"/>
              </a:rPr>
              <a:t>R1234yf compressor design requirements</a:t>
            </a:r>
            <a:endParaRPr lang="en-US" sz="1700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BA873-EF70-FA42-BD67-606DCAC8870E}"/>
              </a:ext>
            </a:extLst>
          </p:cNvPr>
          <p:cNvGrpSpPr/>
          <p:nvPr/>
        </p:nvGrpSpPr>
        <p:grpSpPr>
          <a:xfrm>
            <a:off x="0" y="1052423"/>
            <a:ext cx="4517028" cy="3890082"/>
            <a:chOff x="3377953" y="1417638"/>
            <a:chExt cx="5308847" cy="4572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2817C6-CE64-1D4E-91EA-4B0AE94DC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534" r="4150"/>
            <a:stretch/>
          </p:blipFill>
          <p:spPr>
            <a:xfrm>
              <a:off x="3377953" y="1417638"/>
              <a:ext cx="5308847" cy="457200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283F790-BD07-FF49-BD69-785B69CBCE94}"/>
                </a:ext>
              </a:extLst>
            </p:cNvPr>
            <p:cNvCxnSpPr/>
            <p:nvPr/>
          </p:nvCxnSpPr>
          <p:spPr>
            <a:xfrm>
              <a:off x="5143498" y="1995488"/>
              <a:ext cx="0" cy="93345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1F05129-0471-7342-8195-02753ECA7023}"/>
                </a:ext>
              </a:extLst>
            </p:cNvPr>
            <p:cNvCxnSpPr/>
            <p:nvPr/>
          </p:nvCxnSpPr>
          <p:spPr>
            <a:xfrm>
              <a:off x="7757160" y="4380548"/>
              <a:ext cx="342900" cy="92392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1FAEE3-17CE-2641-9B31-305EBD6AFAF8}"/>
              </a:ext>
            </a:extLst>
          </p:cNvPr>
          <p:cNvSpPr txBox="1"/>
          <p:nvPr/>
        </p:nvSpPr>
        <p:spPr>
          <a:xfrm>
            <a:off x="5573315" y="1472771"/>
            <a:ext cx="2684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must be inoperative with no power transmission or power if failed on drawing excessive torque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managed by lock sensor or permanent clutch cutout (designed to eliminate catastrophic failure of compressor components causing refrigerant leakage)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must have pressure relief &lt; 4.14 </a:t>
            </a:r>
            <a:r>
              <a:rPr lang="en-US" sz="1200" dirty="0" err="1">
                <a:cs typeface="Century Gothic"/>
              </a:rPr>
              <a:t>mPa</a:t>
            </a:r>
            <a:r>
              <a:rPr lang="en-US" sz="1200" dirty="0">
                <a:cs typeface="Century Gothic"/>
              </a:rPr>
              <a:t> (600 psig) and self sealing</a:t>
            </a:r>
          </a:p>
        </p:txBody>
      </p:sp>
    </p:spTree>
    <p:extLst>
      <p:ext uri="{BB962C8B-B14F-4D97-AF65-F5344CB8AC3E}">
        <p14:creationId xmlns:p14="http://schemas.microsoft.com/office/powerpoint/2010/main" val="398533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C8D1-AEAC-A244-B727-108216AEEA63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SAE standard J639 -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1D606-8B99-C346-A0BD-EDBC43BA0C96}"/>
              </a:ext>
            </a:extLst>
          </p:cNvPr>
          <p:cNvSpPr txBox="1"/>
          <p:nvPr/>
        </p:nvSpPr>
        <p:spPr>
          <a:xfrm>
            <a:off x="4052169" y="399139"/>
            <a:ext cx="299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ysClr val="windowText" lastClr="000000"/>
                </a:solidFill>
                <a:latin typeface="+mj-lt"/>
                <a:ea typeface="+mj-ea"/>
                <a:cs typeface="+mj-cs"/>
              </a:rPr>
              <a:t>R1234yf refrigerant line routing and connections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0E61F-DA35-2A42-9431-340D3D0FA7F8}"/>
              </a:ext>
            </a:extLst>
          </p:cNvPr>
          <p:cNvSpPr txBox="1"/>
          <p:nvPr/>
        </p:nvSpPr>
        <p:spPr>
          <a:xfrm>
            <a:off x="5708260" y="1439784"/>
            <a:ext cx="31835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must be located outside the passenger compartment and outside the cabin airflow path (plenum) – or –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design to sufficiently present no leakage if inside the cabin or cabin air flow path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service manual must state a process to prevent any leakage into cabin or plenum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service fittings must have ease of access for technicians</a:t>
            </a: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piping must be sufficiently robust to withstand connect/disconnect procedures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882FA6-7976-3A4E-9278-EC5467CB5C96}"/>
              </a:ext>
            </a:extLst>
          </p:cNvPr>
          <p:cNvGrpSpPr/>
          <p:nvPr/>
        </p:nvGrpSpPr>
        <p:grpSpPr>
          <a:xfrm>
            <a:off x="359008" y="952066"/>
            <a:ext cx="5299225" cy="3804909"/>
            <a:chOff x="254681" y="274638"/>
            <a:chExt cx="6726373" cy="5051319"/>
          </a:xfrm>
        </p:grpSpPr>
        <p:pic>
          <p:nvPicPr>
            <p:cNvPr id="14" name="Picture 13" descr="slide-14+15+17+18.png">
              <a:extLst>
                <a:ext uri="{FF2B5EF4-FFF2-40B4-BE49-F238E27FC236}">
                  <a16:creationId xmlns:a16="http://schemas.microsoft.com/office/drawing/2014/main" id="{E000920C-C9A9-9D4E-81B4-F74F6770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81" y="274638"/>
              <a:ext cx="6726373" cy="4572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482E0B-8E47-6145-B857-B2745EDC4E18}"/>
                </a:ext>
              </a:extLst>
            </p:cNvPr>
            <p:cNvGrpSpPr/>
            <p:nvPr/>
          </p:nvGrpSpPr>
          <p:grpSpPr>
            <a:xfrm>
              <a:off x="3477320" y="3306111"/>
              <a:ext cx="2472548" cy="2019846"/>
              <a:chOff x="5024687" y="4397612"/>
              <a:chExt cx="2472548" cy="201984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DC62ACE-5387-4B42-9003-F2A93DB76DEC}"/>
                  </a:ext>
                </a:extLst>
              </p:cNvPr>
              <p:cNvSpPr/>
              <p:nvPr/>
            </p:nvSpPr>
            <p:spPr>
              <a:xfrm>
                <a:off x="5096655" y="4622824"/>
                <a:ext cx="2328613" cy="13546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144377"/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67989FA-4D60-6949-84B6-F7F1CE396C12}"/>
                  </a:ext>
                </a:extLst>
              </p:cNvPr>
              <p:cNvGrpSpPr/>
              <p:nvPr/>
            </p:nvGrpSpPr>
            <p:grpSpPr>
              <a:xfrm>
                <a:off x="5024687" y="4397612"/>
                <a:ext cx="2472548" cy="2019846"/>
                <a:chOff x="5088187" y="4397612"/>
                <a:chExt cx="2472548" cy="201984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01FA793-5568-D24D-A6C9-1A90EE49EF0C}"/>
                    </a:ext>
                  </a:extLst>
                </p:cNvPr>
                <p:cNvSpPr txBox="1"/>
                <p:nvPr/>
              </p:nvSpPr>
              <p:spPr>
                <a:xfrm>
                  <a:off x="5765800" y="4584556"/>
                  <a:ext cx="1794935" cy="1832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high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liquid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r>
                    <a:rPr lang="en-US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low pressure </a:t>
                  </a:r>
                  <a:r>
                    <a:rPr lang="en-AU" sz="800" dirty="0">
                      <a:solidFill>
                        <a:srgbClr val="144377"/>
                      </a:solidFill>
                      <a:latin typeface="Century Gothic"/>
                      <a:cs typeface="Century Gothic"/>
                    </a:rPr>
                    <a:t>vapour</a:t>
                  </a:r>
                </a:p>
                <a:p>
                  <a:pPr>
                    <a:lnSpc>
                      <a:spcPct val="150000"/>
                    </a:lnSpc>
                    <a:spcBef>
                      <a:spcPts val="600"/>
                    </a:spcBef>
                  </a:pPr>
                  <a:endParaRPr lang="en-US" sz="1200" dirty="0">
                    <a:latin typeface="Century Gothic"/>
                    <a:cs typeface="Century Gothic"/>
                  </a:endParaRPr>
                </a:p>
              </p:txBody>
            </p:sp>
            <p:sp>
              <p:nvSpPr>
                <p:cNvPr id="19" name="Minus 18">
                  <a:extLst>
                    <a:ext uri="{FF2B5EF4-FFF2-40B4-BE49-F238E27FC236}">
                      <a16:creationId xmlns:a16="http://schemas.microsoft.com/office/drawing/2014/main" id="{A5F4C27D-25AB-954A-9313-E09616E44FE2}"/>
                    </a:ext>
                  </a:extLst>
                </p:cNvPr>
                <p:cNvSpPr/>
                <p:nvPr/>
              </p:nvSpPr>
              <p:spPr>
                <a:xfrm>
                  <a:off x="5096654" y="4397612"/>
                  <a:ext cx="822960" cy="741680"/>
                </a:xfrm>
                <a:prstGeom prst="mathMinus">
                  <a:avLst/>
                </a:prstGeom>
                <a:solidFill>
                  <a:srgbClr val="FF0000"/>
                </a:solidFill>
                <a:ln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Minus 19">
                  <a:extLst>
                    <a:ext uri="{FF2B5EF4-FFF2-40B4-BE49-F238E27FC236}">
                      <a16:creationId xmlns:a16="http://schemas.microsoft.com/office/drawing/2014/main" id="{E3C27FBC-FB9E-1E42-97F1-6B7E52E0C300}"/>
                    </a:ext>
                  </a:extLst>
                </p:cNvPr>
                <p:cNvSpPr/>
                <p:nvPr/>
              </p:nvSpPr>
              <p:spPr>
                <a:xfrm>
                  <a:off x="5088187" y="4704107"/>
                  <a:ext cx="822960" cy="773853"/>
                </a:xfrm>
                <a:prstGeom prst="mathMinus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Minus 20">
                  <a:extLst>
                    <a:ext uri="{FF2B5EF4-FFF2-40B4-BE49-F238E27FC236}">
                      <a16:creationId xmlns:a16="http://schemas.microsoft.com/office/drawing/2014/main" id="{6F53ABA9-5966-8744-9872-CAEAE3C0FFE8}"/>
                    </a:ext>
                  </a:extLst>
                </p:cNvPr>
                <p:cNvSpPr/>
                <p:nvPr/>
              </p:nvSpPr>
              <p:spPr>
                <a:xfrm>
                  <a:off x="5088188" y="5054626"/>
                  <a:ext cx="822960" cy="778938"/>
                </a:xfrm>
                <a:prstGeom prst="mathMinus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Minus 21">
                  <a:extLst>
                    <a:ext uri="{FF2B5EF4-FFF2-40B4-BE49-F238E27FC236}">
                      <a16:creationId xmlns:a16="http://schemas.microsoft.com/office/drawing/2014/main" id="{2E57AF1C-EA53-034C-8B01-5E45A5344C35}"/>
                    </a:ext>
                  </a:extLst>
                </p:cNvPr>
                <p:cNvSpPr/>
                <p:nvPr/>
              </p:nvSpPr>
              <p:spPr>
                <a:xfrm>
                  <a:off x="5088188" y="5449486"/>
                  <a:ext cx="822960" cy="680408"/>
                </a:xfrm>
                <a:prstGeom prst="mathMinus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58145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E9B4B-20E9-4E40-A2E9-2D5DDEF686A3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1600" dirty="0">
                <a:latin typeface="+mn-lt"/>
              </a:rPr>
              <a:t>R1234yf compressor design requirements</a:t>
            </a:r>
            <a:endParaRPr lang="en-US" sz="1700" dirty="0">
              <a:latin typeface="+mn-lt"/>
            </a:endParaRPr>
          </a:p>
        </p:txBody>
      </p:sp>
      <p:pic>
        <p:nvPicPr>
          <p:cNvPr id="3" name="Picture 2" descr="slide-20.png">
            <a:extLst>
              <a:ext uri="{FF2B5EF4-FFF2-40B4-BE49-F238E27FC236}">
                <a16:creationId xmlns:a16="http://schemas.microsoft.com/office/drawing/2014/main" id="{9420C1E9-66D0-F54A-BCCC-4F254CBDD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93" y="846138"/>
            <a:ext cx="5788014" cy="38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63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B23EF-5F08-AF41-B8E0-31CEDC644FBE}"/>
              </a:ext>
            </a:extLst>
          </p:cNvPr>
          <p:cNvSpPr txBox="1">
            <a:spLocks/>
          </p:cNvSpPr>
          <p:nvPr/>
        </p:nvSpPr>
        <p:spPr>
          <a:xfrm>
            <a:off x="457200" y="412662"/>
            <a:ext cx="7128024" cy="691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standard J639 - </a:t>
            </a:r>
            <a:r>
              <a:rPr lang="en-US" sz="2000" dirty="0">
                <a:latin typeface="+mn-lt"/>
              </a:rPr>
              <a:t>Internal heat exchanger</a:t>
            </a:r>
            <a:endParaRPr lang="en-US" sz="1700" dirty="0">
              <a:latin typeface="+mn-lt"/>
            </a:endParaRPr>
          </a:p>
        </p:txBody>
      </p:sp>
      <p:pic>
        <p:nvPicPr>
          <p:cNvPr id="3" name="Picture 2" descr="slide-22.png">
            <a:extLst>
              <a:ext uri="{FF2B5EF4-FFF2-40B4-BE49-F238E27FC236}">
                <a16:creationId xmlns:a16="http://schemas.microsoft.com/office/drawing/2014/main" id="{50671032-ED2B-9F46-824B-15025ACF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73" y="512187"/>
            <a:ext cx="6250854" cy="4263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2C8A7-2FA2-534E-A20E-833FB7EBAA85}"/>
              </a:ext>
            </a:extLst>
          </p:cNvPr>
          <p:cNvSpPr txBox="1"/>
          <p:nvPr/>
        </p:nvSpPr>
        <p:spPr>
          <a:xfrm>
            <a:off x="3046796" y="1730771"/>
            <a:ext cx="19488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cs typeface="Century Gothic"/>
              </a:rPr>
              <a:t>Internal heat exchanger (IHX)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2D6F2-AA6E-E248-B37E-F33144B6BBFE}"/>
              </a:ext>
            </a:extLst>
          </p:cNvPr>
          <p:cNvSpPr txBox="1"/>
          <p:nvPr/>
        </p:nvSpPr>
        <p:spPr>
          <a:xfrm>
            <a:off x="4700875" y="2970651"/>
            <a:ext cx="414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200" dirty="0">
                <a:latin typeface="Century Gothic"/>
                <a:cs typeface="Century Gothic"/>
              </a:rPr>
              <a:t>   </a:t>
            </a:r>
            <a:r>
              <a:rPr lang="en-US" sz="1200" dirty="0">
                <a:cs typeface="Century Gothic"/>
              </a:rPr>
              <a:t>      </a:t>
            </a:r>
            <a:r>
              <a:rPr lang="en-US" sz="1200" u="sng" dirty="0">
                <a:cs typeface="Century Gothic"/>
              </a:rPr>
              <a:t>Defined</a:t>
            </a:r>
            <a:r>
              <a:rPr lang="en-US" sz="1200" dirty="0">
                <a:cs typeface="Century Gothic"/>
              </a:rPr>
              <a:t> as a heat exchanger                                                                 used to transfer heat between the low side pressure and high pressure flow circuits. Its function is to improve system capacity by further sub-cooling the refrigerant being supplied to the evaporator through the refrigerant control device.    </a:t>
            </a:r>
          </a:p>
        </p:txBody>
      </p:sp>
    </p:spTree>
    <p:extLst>
      <p:ext uri="{BB962C8B-B14F-4D97-AF65-F5344CB8AC3E}">
        <p14:creationId xmlns:p14="http://schemas.microsoft.com/office/powerpoint/2010/main" val="2303659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690C2-9A46-4842-81DC-0C332F67B658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073109" cy="6765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SAE standard J639 - </a:t>
            </a:r>
            <a:r>
              <a:rPr lang="en-US" sz="1600" dirty="0">
                <a:latin typeface="+mn-lt"/>
              </a:rPr>
              <a:t>internal heat exchanger (IHX)</a:t>
            </a:r>
            <a:endParaRPr lang="en-US" sz="1700" dirty="0">
              <a:latin typeface="+mn-lt"/>
            </a:endParaRPr>
          </a:p>
        </p:txBody>
      </p:sp>
      <p:pic>
        <p:nvPicPr>
          <p:cNvPr id="4" name="Picture 3" descr="slide-20.png">
            <a:extLst>
              <a:ext uri="{FF2B5EF4-FFF2-40B4-BE49-F238E27FC236}">
                <a16:creationId xmlns:a16="http://schemas.microsoft.com/office/drawing/2014/main" id="{9B4E0567-83FB-AC4D-A358-8B5B863A2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93" y="846138"/>
            <a:ext cx="5788014" cy="38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6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6B67CF-B26D-1E49-B54C-A13BB45588D5}"/>
              </a:ext>
            </a:extLst>
          </p:cNvPr>
          <p:cNvGrpSpPr/>
          <p:nvPr/>
        </p:nvGrpSpPr>
        <p:grpSpPr>
          <a:xfrm>
            <a:off x="2053" y="1078"/>
            <a:ext cx="6599963" cy="4939222"/>
            <a:chOff x="0" y="0"/>
            <a:chExt cx="9161903" cy="6856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046238-BBA6-0C4F-AF48-CEEBD486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6503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325D632-4E86-5A4D-AC65-66EC337799FB}"/>
                </a:ext>
              </a:extLst>
            </p:cNvPr>
            <p:cNvGrpSpPr/>
            <p:nvPr/>
          </p:nvGrpSpPr>
          <p:grpSpPr>
            <a:xfrm>
              <a:off x="8270585" y="2516965"/>
              <a:ext cx="274320" cy="1122202"/>
              <a:chOff x="8270585" y="2516965"/>
              <a:chExt cx="274320" cy="1122202"/>
            </a:xfrm>
          </p:grpSpPr>
          <p:sp>
            <p:nvSpPr>
              <p:cNvPr id="21" name="Flowchart: Connector 6">
                <a:extLst>
                  <a:ext uri="{FF2B5EF4-FFF2-40B4-BE49-F238E27FC236}">
                    <a16:creationId xmlns:a16="http://schemas.microsoft.com/office/drawing/2014/main" id="{99A79581-1EFB-3640-8E1F-52E1FD7E498A}"/>
                  </a:ext>
                </a:extLst>
              </p:cNvPr>
              <p:cNvSpPr/>
              <p:nvPr/>
            </p:nvSpPr>
            <p:spPr>
              <a:xfrm>
                <a:off x="8270585" y="2516965"/>
                <a:ext cx="274320" cy="274320"/>
              </a:xfrm>
              <a:prstGeom prst="flowChartConnector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lowchart: Connector 7">
                <a:extLst>
                  <a:ext uri="{FF2B5EF4-FFF2-40B4-BE49-F238E27FC236}">
                    <a16:creationId xmlns:a16="http://schemas.microsoft.com/office/drawing/2014/main" id="{3795895D-82E1-4E40-B16D-1B1320F16241}"/>
                  </a:ext>
                </a:extLst>
              </p:cNvPr>
              <p:cNvSpPr/>
              <p:nvPr/>
            </p:nvSpPr>
            <p:spPr>
              <a:xfrm>
                <a:off x="8339165" y="3502007"/>
                <a:ext cx="137160" cy="137160"/>
              </a:xfrm>
              <a:prstGeom prst="flowChartConnector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454C425-6CFC-8145-B6FB-691FD69835E3}"/>
                  </a:ext>
                </a:extLst>
              </p:cNvPr>
              <p:cNvCxnSpPr>
                <a:stCxn id="21" idx="4"/>
                <a:endCxn id="22" idx="0"/>
              </p:cNvCxnSpPr>
              <p:nvPr/>
            </p:nvCxnSpPr>
            <p:spPr>
              <a:xfrm>
                <a:off x="8407745" y="2791285"/>
                <a:ext cx="0" cy="71072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9CBE57-DF73-3148-A439-822459B986C7}"/>
                </a:ext>
              </a:extLst>
            </p:cNvPr>
            <p:cNvSpPr txBox="1"/>
            <p:nvPr/>
          </p:nvSpPr>
          <p:spPr>
            <a:xfrm>
              <a:off x="7790746" y="3655900"/>
              <a:ext cx="137115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00B0F0"/>
                  </a:solidFill>
                </a:rPr>
                <a:t>Suction line in (5-8</a:t>
              </a:r>
              <a:r>
                <a:rPr lang="en-AU" sz="1200" b="1" dirty="0">
                  <a:solidFill>
                    <a:srgbClr val="00B0F0"/>
                  </a:solidFill>
                  <a:latin typeface="Calibri" panose="020F0502020204030204" pitchFamily="34" charset="0"/>
                </a:rPr>
                <a:t>°C)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22CE8A-8305-E34C-A0D6-0B1E4AC03CD0}"/>
                </a:ext>
              </a:extLst>
            </p:cNvPr>
            <p:cNvSpPr txBox="1"/>
            <p:nvPr/>
          </p:nvSpPr>
          <p:spPr>
            <a:xfrm>
              <a:off x="5983552" y="3711148"/>
              <a:ext cx="1580214" cy="3845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FF0000"/>
                  </a:solidFill>
                </a:rPr>
                <a:t>Liquid line out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F8DCED-5A47-E541-86B4-1D274A203C73}"/>
                </a:ext>
              </a:extLst>
            </p:cNvPr>
            <p:cNvGrpSpPr/>
            <p:nvPr/>
          </p:nvGrpSpPr>
          <p:grpSpPr>
            <a:xfrm rot="17448091">
              <a:off x="1223194" y="3575057"/>
              <a:ext cx="274320" cy="1122202"/>
              <a:chOff x="8270585" y="2516965"/>
              <a:chExt cx="274320" cy="1122202"/>
            </a:xfrm>
            <a:solidFill>
              <a:srgbClr val="00B050"/>
            </a:solidFill>
          </p:grpSpPr>
          <p:sp>
            <p:nvSpPr>
              <p:cNvPr id="18" name="Flowchart: Connector 24">
                <a:extLst>
                  <a:ext uri="{FF2B5EF4-FFF2-40B4-BE49-F238E27FC236}">
                    <a16:creationId xmlns:a16="http://schemas.microsoft.com/office/drawing/2014/main" id="{4BA52E3B-E908-0342-869F-2318A0228C66}"/>
                  </a:ext>
                </a:extLst>
              </p:cNvPr>
              <p:cNvSpPr/>
              <p:nvPr/>
            </p:nvSpPr>
            <p:spPr>
              <a:xfrm>
                <a:off x="8270585" y="2516965"/>
                <a:ext cx="274320" cy="27432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lowchart: Connector 25">
                <a:extLst>
                  <a:ext uri="{FF2B5EF4-FFF2-40B4-BE49-F238E27FC236}">
                    <a16:creationId xmlns:a16="http://schemas.microsoft.com/office/drawing/2014/main" id="{7C58E4E8-769C-6B46-8D10-46D15DA8E07E}"/>
                  </a:ext>
                </a:extLst>
              </p:cNvPr>
              <p:cNvSpPr/>
              <p:nvPr/>
            </p:nvSpPr>
            <p:spPr>
              <a:xfrm>
                <a:off x="8339165" y="3502007"/>
                <a:ext cx="137160" cy="13716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9532086-FB82-8147-9A69-61254804DCDF}"/>
                  </a:ext>
                </a:extLst>
              </p:cNvPr>
              <p:cNvCxnSpPr>
                <a:stCxn id="18" idx="4"/>
                <a:endCxn id="19" idx="0"/>
              </p:cNvCxnSpPr>
              <p:nvPr/>
            </p:nvCxnSpPr>
            <p:spPr>
              <a:xfrm>
                <a:off x="8407745" y="2791285"/>
                <a:ext cx="0" cy="710722"/>
              </a:xfrm>
              <a:prstGeom prst="line">
                <a:avLst/>
              </a:prstGeom>
              <a:grpFill/>
              <a:ln>
                <a:solidFill>
                  <a:srgbClr val="00B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621136-1619-D044-943E-CD8F11FB3057}"/>
                </a:ext>
              </a:extLst>
            </p:cNvPr>
            <p:cNvGrpSpPr>
              <a:grpSpLocks noChangeAspect="1"/>
            </p:cNvGrpSpPr>
            <p:nvPr/>
          </p:nvGrpSpPr>
          <p:grpSpPr>
            <a:xfrm rot="1270400">
              <a:off x="7232281" y="2066533"/>
              <a:ext cx="274320" cy="1624655"/>
              <a:chOff x="8270585" y="2516965"/>
              <a:chExt cx="274320" cy="1624655"/>
            </a:xfrm>
            <a:solidFill>
              <a:srgbClr val="FF0000"/>
            </a:solidFill>
          </p:grpSpPr>
          <p:sp>
            <p:nvSpPr>
              <p:cNvPr id="16" name="Flowchart: Connector 28">
                <a:extLst>
                  <a:ext uri="{FF2B5EF4-FFF2-40B4-BE49-F238E27FC236}">
                    <a16:creationId xmlns:a16="http://schemas.microsoft.com/office/drawing/2014/main" id="{59E6D802-E434-E346-8249-296BCA66D497}"/>
                  </a:ext>
                </a:extLst>
              </p:cNvPr>
              <p:cNvSpPr/>
              <p:nvPr/>
            </p:nvSpPr>
            <p:spPr>
              <a:xfrm>
                <a:off x="8270585" y="2516965"/>
                <a:ext cx="274320" cy="27432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Flowchart: Connector 29">
                <a:extLst>
                  <a:ext uri="{FF2B5EF4-FFF2-40B4-BE49-F238E27FC236}">
                    <a16:creationId xmlns:a16="http://schemas.microsoft.com/office/drawing/2014/main" id="{BF8148E9-E5D9-6348-87F7-6FE1F2AB927D}"/>
                  </a:ext>
                </a:extLst>
              </p:cNvPr>
              <p:cNvSpPr/>
              <p:nvPr/>
            </p:nvSpPr>
            <p:spPr>
              <a:xfrm>
                <a:off x="8384807" y="4004460"/>
                <a:ext cx="137160" cy="13716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39E68C8-3886-4F4D-9EFF-46E1CAD3B48B}"/>
                </a:ext>
              </a:extLst>
            </p:cNvPr>
            <p:cNvCxnSpPr>
              <a:stCxn id="16" idx="4"/>
            </p:cNvCxnSpPr>
            <p:nvPr/>
          </p:nvCxnSpPr>
          <p:spPr>
            <a:xfrm flipH="1">
              <a:off x="7164582" y="2377173"/>
              <a:ext cx="399182" cy="113898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CC6336-ED72-C74F-B350-4A4BEA05CD8C}"/>
                </a:ext>
              </a:extLst>
            </p:cNvPr>
            <p:cNvSpPr txBox="1"/>
            <p:nvPr/>
          </p:nvSpPr>
          <p:spPr>
            <a:xfrm rot="17850823">
              <a:off x="1407950" y="4296501"/>
              <a:ext cx="1538192" cy="3845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00B050"/>
                  </a:solidFill>
                </a:rPr>
                <a:t>Liquid line in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85B08D-4799-074A-AF17-BFCC618D7CAD}"/>
                </a:ext>
              </a:extLst>
            </p:cNvPr>
            <p:cNvGrpSpPr/>
            <p:nvPr/>
          </p:nvGrpSpPr>
          <p:grpSpPr>
            <a:xfrm rot="10800000">
              <a:off x="229944" y="3164511"/>
              <a:ext cx="274320" cy="1122202"/>
              <a:chOff x="8270585" y="2516965"/>
              <a:chExt cx="274320" cy="1122202"/>
            </a:xfrm>
            <a:solidFill>
              <a:srgbClr val="7030A0"/>
            </a:solidFill>
          </p:grpSpPr>
          <p:sp>
            <p:nvSpPr>
              <p:cNvPr id="13" name="Flowchart: Connector 49">
                <a:extLst>
                  <a:ext uri="{FF2B5EF4-FFF2-40B4-BE49-F238E27FC236}">
                    <a16:creationId xmlns:a16="http://schemas.microsoft.com/office/drawing/2014/main" id="{9EB64719-CE9E-3D42-BFFB-2407DD4A8B58}"/>
                  </a:ext>
                </a:extLst>
              </p:cNvPr>
              <p:cNvSpPr/>
              <p:nvPr/>
            </p:nvSpPr>
            <p:spPr>
              <a:xfrm>
                <a:off x="8270585" y="2516965"/>
                <a:ext cx="274320" cy="27432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lowchart: Connector 50">
                <a:extLst>
                  <a:ext uri="{FF2B5EF4-FFF2-40B4-BE49-F238E27FC236}">
                    <a16:creationId xmlns:a16="http://schemas.microsoft.com/office/drawing/2014/main" id="{4CE54903-B40B-874B-AD05-D97F65081F3D}"/>
                  </a:ext>
                </a:extLst>
              </p:cNvPr>
              <p:cNvSpPr/>
              <p:nvPr/>
            </p:nvSpPr>
            <p:spPr>
              <a:xfrm>
                <a:off x="8339165" y="3502007"/>
                <a:ext cx="137160" cy="137160"/>
              </a:xfrm>
              <a:prstGeom prst="flowChartConnector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ACDE094-3976-FC4B-96C2-75A85B29DBBB}"/>
                  </a:ext>
                </a:extLst>
              </p:cNvPr>
              <p:cNvCxnSpPr>
                <a:stCxn id="13" idx="4"/>
                <a:endCxn id="14" idx="0"/>
              </p:cNvCxnSpPr>
              <p:nvPr/>
            </p:nvCxnSpPr>
            <p:spPr>
              <a:xfrm>
                <a:off x="8407745" y="2791285"/>
                <a:ext cx="0" cy="710722"/>
              </a:xfrm>
              <a:prstGeom prst="line">
                <a:avLst/>
              </a:prstGeom>
              <a:grpFill/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AA09A9-D220-B644-9F1C-92C1F145157F}"/>
                </a:ext>
              </a:extLst>
            </p:cNvPr>
            <p:cNvSpPr txBox="1"/>
            <p:nvPr/>
          </p:nvSpPr>
          <p:spPr>
            <a:xfrm>
              <a:off x="320174" y="2449600"/>
              <a:ext cx="1436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b="1" dirty="0">
                  <a:solidFill>
                    <a:srgbClr val="7030A0"/>
                  </a:solidFill>
                </a:rPr>
                <a:t>Suction line out (15-20</a:t>
              </a:r>
              <a:r>
                <a:rPr lang="en-AU" sz="1200" b="1" dirty="0">
                  <a:solidFill>
                    <a:srgbClr val="7030A0"/>
                  </a:solidFill>
                  <a:latin typeface="Calibri" panose="020F0502020204030204" pitchFamily="34" charset="0"/>
                </a:rPr>
                <a:t>°C)</a:t>
              </a:r>
              <a:endParaRPr lang="en-US" sz="12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9BE4E6D-F7AE-314E-A56E-B6687564B96A}"/>
              </a:ext>
            </a:extLst>
          </p:cNvPr>
          <p:cNvSpPr txBox="1">
            <a:spLocks/>
          </p:cNvSpPr>
          <p:nvPr/>
        </p:nvSpPr>
        <p:spPr>
          <a:xfrm>
            <a:off x="6687924" y="139709"/>
            <a:ext cx="2456075" cy="7155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latin typeface="+mn-lt"/>
              </a:rPr>
              <a:t>SAE standard J639 </a:t>
            </a:r>
          </a:p>
          <a:p>
            <a:r>
              <a:rPr lang="en-US" sz="1300" b="1" dirty="0">
                <a:latin typeface="+mn-lt"/>
              </a:rPr>
              <a:t>internal heat exchanger (IHX)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95D3B7-52FB-BF4C-8692-4E957700DB10}"/>
              </a:ext>
            </a:extLst>
          </p:cNvPr>
          <p:cNvGrpSpPr/>
          <p:nvPr/>
        </p:nvGrpSpPr>
        <p:grpSpPr>
          <a:xfrm>
            <a:off x="3353405" y="1275483"/>
            <a:ext cx="3711709" cy="3363285"/>
            <a:chOff x="4655112" y="1770593"/>
            <a:chExt cx="5152502" cy="46688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DDE26-C634-E443-9359-A15DF4FF93B1}"/>
                </a:ext>
              </a:extLst>
            </p:cNvPr>
            <p:cNvSpPr txBox="1"/>
            <p:nvPr/>
          </p:nvSpPr>
          <p:spPr>
            <a:xfrm>
              <a:off x="5777152" y="4944054"/>
              <a:ext cx="4030462" cy="149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Peugeot 308 IHX</a:t>
              </a:r>
            </a:p>
          </p:txBody>
        </p:sp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F26B9848-C8B0-8D4D-BD3A-FBDAB8D5DA23}"/>
                </a:ext>
              </a:extLst>
            </p:cNvPr>
            <p:cNvSpPr/>
            <p:nvPr/>
          </p:nvSpPr>
          <p:spPr>
            <a:xfrm rot="13941590">
              <a:off x="2975257" y="3450448"/>
              <a:ext cx="3599036" cy="239326"/>
            </a:xfrm>
            <a:prstGeom prst="right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EC09C41-F78F-4B44-9BC9-334DA800D186}"/>
              </a:ext>
            </a:extLst>
          </p:cNvPr>
          <p:cNvSpPr txBox="1"/>
          <p:nvPr/>
        </p:nvSpPr>
        <p:spPr>
          <a:xfrm>
            <a:off x="6687925" y="909542"/>
            <a:ext cx="2314192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IHX- not insulated due to no sweating (the temperature never reaches the dew point)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53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989F-FDAD-8848-9630-D319E15E25A7}"/>
              </a:ext>
            </a:extLst>
          </p:cNvPr>
          <p:cNvSpPr txBox="1">
            <a:spLocks/>
          </p:cNvSpPr>
          <p:nvPr/>
        </p:nvSpPr>
        <p:spPr>
          <a:xfrm>
            <a:off x="457200" y="404032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+mn-lt"/>
              </a:rPr>
              <a:t>SAE standard J639 -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internal heat exchanger (IHX)</a:t>
            </a:r>
            <a:endParaRPr lang="en-AU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B462B-499B-0D4B-9358-BBBCF6EA1FD2}"/>
              </a:ext>
            </a:extLst>
          </p:cNvPr>
          <p:cNvSpPr txBox="1"/>
          <p:nvPr/>
        </p:nvSpPr>
        <p:spPr>
          <a:xfrm>
            <a:off x="4610819" y="3638165"/>
            <a:ext cx="32650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R1234yf absorbs slightly less energy per unit of flow in a refrigerant cycle.</a:t>
            </a:r>
          </a:p>
          <a:p>
            <a:endParaRPr lang="en-A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R134a absorbs 120.9 </a:t>
            </a:r>
            <a:r>
              <a:rPr lang="en-AU" sz="1200" dirty="0" err="1"/>
              <a:t>kj</a:t>
            </a:r>
            <a:r>
              <a:rPr lang="en-AU" sz="1200" dirty="0"/>
              <a:t>/kg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/>
              <a:t>R1234yf absorbs 84.5 </a:t>
            </a:r>
            <a:r>
              <a:rPr lang="en-AU" sz="1200" dirty="0" err="1"/>
              <a:t>kj</a:t>
            </a:r>
            <a:r>
              <a:rPr lang="en-AU" sz="1200" dirty="0"/>
              <a:t>/kg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932C7-FE46-C949-A1B9-8A6957682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819" y="1047707"/>
            <a:ext cx="3754491" cy="2480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ECF03-2CEA-7648-BD33-FB1B22E2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8" y="1047707"/>
            <a:ext cx="3754492" cy="31287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01FCA8-1F87-6A43-819A-5B397316DD2B}"/>
              </a:ext>
            </a:extLst>
          </p:cNvPr>
          <p:cNvGrpSpPr/>
          <p:nvPr/>
        </p:nvGrpSpPr>
        <p:grpSpPr>
          <a:xfrm>
            <a:off x="0" y="4945917"/>
            <a:ext cx="4572000" cy="315662"/>
            <a:chOff x="0" y="4947488"/>
            <a:chExt cx="4572000" cy="3156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4111D5-E9AD-5E4D-B022-359AD3E34016}"/>
                </a:ext>
              </a:extLst>
            </p:cNvPr>
            <p:cNvSpPr/>
            <p:nvPr/>
          </p:nvSpPr>
          <p:spPr>
            <a:xfrm>
              <a:off x="0" y="4980373"/>
              <a:ext cx="834501" cy="282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192E37-61C4-3749-8A16-DE6C329046B9}"/>
                </a:ext>
              </a:extLst>
            </p:cNvPr>
            <p:cNvSpPr/>
            <p:nvPr/>
          </p:nvSpPr>
          <p:spPr>
            <a:xfrm>
              <a:off x="4323425" y="4947488"/>
              <a:ext cx="248575" cy="282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A9083EC-65B2-164C-8A26-4C37C1F45C69}"/>
              </a:ext>
            </a:extLst>
          </p:cNvPr>
          <p:cNvSpPr txBox="1"/>
          <p:nvPr/>
        </p:nvSpPr>
        <p:spPr>
          <a:xfrm>
            <a:off x="741285" y="1770601"/>
            <a:ext cx="1029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R1234yf</a:t>
            </a:r>
          </a:p>
        </p:txBody>
      </p:sp>
    </p:spTree>
    <p:extLst>
      <p:ext uri="{BB962C8B-B14F-4D97-AF65-F5344CB8AC3E}">
        <p14:creationId xmlns:p14="http://schemas.microsoft.com/office/powerpoint/2010/main" val="3206510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D894-F5FC-294A-9EC2-715B7F9B6E93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+mn-lt"/>
              </a:rPr>
              <a:t>SAE standard J639 -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internal heat exchanger (IHX)</a:t>
            </a:r>
            <a:endParaRPr lang="en-AU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533A6A-FC03-FD4A-9B44-34417A22C4A1}"/>
              </a:ext>
            </a:extLst>
          </p:cNvPr>
          <p:cNvGrpSpPr/>
          <p:nvPr/>
        </p:nvGrpSpPr>
        <p:grpSpPr>
          <a:xfrm>
            <a:off x="548376" y="1066349"/>
            <a:ext cx="5731654" cy="3566034"/>
            <a:chOff x="539750" y="1290638"/>
            <a:chExt cx="8064500" cy="5029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AA9BE3-ABD4-4E48-9186-9EF2FA927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750" y="1290638"/>
              <a:ext cx="8064500" cy="50292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1ED7BBC-DC10-5E42-8496-EB87E671C2C5}"/>
                </a:ext>
              </a:extLst>
            </p:cNvPr>
            <p:cNvSpPr/>
            <p:nvPr/>
          </p:nvSpPr>
          <p:spPr>
            <a:xfrm>
              <a:off x="539750" y="6037061"/>
              <a:ext cx="1352550" cy="282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3D3037-2F05-EA48-BFC6-044203C6D80B}"/>
                </a:ext>
              </a:extLst>
            </p:cNvPr>
            <p:cNvSpPr/>
            <p:nvPr/>
          </p:nvSpPr>
          <p:spPr>
            <a:xfrm>
              <a:off x="7937500" y="5918200"/>
              <a:ext cx="666750" cy="401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135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C06A-384E-B345-9609-FD49D6D4A253}"/>
              </a:ext>
            </a:extLst>
          </p:cNvPr>
          <p:cNvSpPr txBox="1">
            <a:spLocks/>
          </p:cNvSpPr>
          <p:nvPr/>
        </p:nvSpPr>
        <p:spPr>
          <a:xfrm>
            <a:off x="457200" y="409307"/>
            <a:ext cx="8229600" cy="7809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b="1" dirty="0">
                <a:latin typeface="+mn-lt"/>
              </a:rPr>
              <a:t>Technical and engineering steps to R1234yf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655FC-EEA8-A54E-9541-484992AAF721}"/>
              </a:ext>
            </a:extLst>
          </p:cNvPr>
          <p:cNvSpPr txBox="1">
            <a:spLocks/>
          </p:cNvSpPr>
          <p:nvPr/>
        </p:nvSpPr>
        <p:spPr>
          <a:xfrm>
            <a:off x="1814992" y="1393079"/>
            <a:ext cx="5514016" cy="304389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As a compressor manufacturer, the first challenge is to select and validate the lubricant – minimum 2000 hours of testing</a:t>
            </a:r>
          </a:p>
          <a:p>
            <a:r>
              <a:rPr lang="en-AU" dirty="0"/>
              <a:t> Next is to check and validate the functionality of the refrigerant and how it operates in the compressor and systems where the compressor is used.</a:t>
            </a:r>
          </a:p>
          <a:p>
            <a:r>
              <a:rPr lang="en-AU" dirty="0"/>
              <a:t>Compliance to all necessary manufacturing and safety standards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305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E879-E4A0-D64F-81B7-93E5A86D688D}"/>
              </a:ext>
            </a:extLst>
          </p:cNvPr>
          <p:cNvSpPr txBox="1">
            <a:spLocks/>
          </p:cNvSpPr>
          <p:nvPr/>
        </p:nvSpPr>
        <p:spPr>
          <a:xfrm>
            <a:off x="457200" y="412659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  <a:latin typeface="+mn-lt"/>
              </a:rPr>
              <a:t>SAE standard J639 -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internal heat exchanger (IHX)</a:t>
            </a:r>
            <a:endParaRPr lang="en-AU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7E174-ECD9-F145-B867-B8823364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293" y="923776"/>
            <a:ext cx="4218480" cy="351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7C202-06FC-B446-872B-05FF2656571E}"/>
              </a:ext>
            </a:extLst>
          </p:cNvPr>
          <p:cNvSpPr txBox="1"/>
          <p:nvPr/>
        </p:nvSpPr>
        <p:spPr>
          <a:xfrm>
            <a:off x="457200" y="1148114"/>
            <a:ext cx="2500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With extra </a:t>
            </a:r>
            <a:r>
              <a:rPr kumimoji="0" lang="en-AU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subcooling</a:t>
            </a: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of </a:t>
            </a:r>
            <a:r>
              <a:rPr lang="en-AU" sz="1200" kern="0" dirty="0">
                <a:solidFill>
                  <a:sysClr val="windowText" lastClr="000000"/>
                </a:solidFill>
              </a:rPr>
              <a:t>10</a:t>
            </a: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R1234yf absorbs</a:t>
            </a:r>
            <a:r>
              <a:rPr kumimoji="0" lang="en-AU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AU" sz="1200" kern="0" dirty="0">
                <a:solidFill>
                  <a:sysClr val="windowText" lastClr="000000"/>
                </a:solidFill>
              </a:rPr>
              <a:t>99.4 </a:t>
            </a:r>
            <a:r>
              <a:rPr kumimoji="0" lang="en-AU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kj</a:t>
            </a:r>
            <a:r>
              <a:rPr kumimoji="0" lang="en-A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/kg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AU" sz="1200" kern="0" dirty="0">
                <a:solidFill>
                  <a:sysClr val="windowText" lastClr="000000"/>
                </a:solidFill>
              </a:rPr>
              <a:t>With extra </a:t>
            </a:r>
            <a:r>
              <a:rPr lang="en-AU" sz="1200" kern="0" dirty="0" err="1">
                <a:solidFill>
                  <a:sysClr val="windowText" lastClr="000000"/>
                </a:solidFill>
              </a:rPr>
              <a:t>subcooling</a:t>
            </a:r>
            <a:r>
              <a:rPr lang="en-AU" sz="1200" kern="0" dirty="0">
                <a:solidFill>
                  <a:sysClr val="windowText" lastClr="000000"/>
                </a:solidFill>
              </a:rPr>
              <a:t> of 15 – R1234yf absorbs 106.6 </a:t>
            </a:r>
            <a:r>
              <a:rPr lang="en-AU" sz="1200" kern="0" dirty="0" err="1">
                <a:solidFill>
                  <a:sysClr val="windowText" lastClr="000000"/>
                </a:solidFill>
              </a:rPr>
              <a:t>kj</a:t>
            </a:r>
            <a:r>
              <a:rPr lang="en-AU" sz="1200" kern="0" dirty="0">
                <a:solidFill>
                  <a:sysClr val="windowText" lastClr="000000"/>
                </a:solidFill>
              </a:rPr>
              <a:t>/kg</a:t>
            </a:r>
          </a:p>
        </p:txBody>
      </p:sp>
    </p:spTree>
    <p:extLst>
      <p:ext uri="{BB962C8B-B14F-4D97-AF65-F5344CB8AC3E}">
        <p14:creationId xmlns:p14="http://schemas.microsoft.com/office/powerpoint/2010/main" val="1804246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4AC0D-0629-2548-827F-9E960DFBE027}"/>
              </a:ext>
            </a:extLst>
          </p:cNvPr>
          <p:cNvSpPr txBox="1">
            <a:spLocks/>
          </p:cNvSpPr>
          <p:nvPr/>
        </p:nvSpPr>
        <p:spPr>
          <a:xfrm>
            <a:off x="457200" y="411276"/>
            <a:ext cx="2044460" cy="5893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J2842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F806D-4973-394D-BC4A-7A5497782420}"/>
              </a:ext>
            </a:extLst>
          </p:cNvPr>
          <p:cNvSpPr txBox="1"/>
          <p:nvPr/>
        </p:nvSpPr>
        <p:spPr>
          <a:xfrm>
            <a:off x="457200" y="1087770"/>
            <a:ext cx="37241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entury Gothic"/>
              </a:rPr>
              <a:t>R1234yf and R744 design criteria and certification for OE mobile air conditioning evaporator and service replacements: </a:t>
            </a:r>
          </a:p>
          <a:p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provides a testing framework for evaporator manufacturers to meet J639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describes </a:t>
            </a:r>
            <a:r>
              <a:rPr lang="en-AU" sz="1200" dirty="0">
                <a:cs typeface="Century Gothic"/>
              </a:rPr>
              <a:t>labelling </a:t>
            </a:r>
            <a:r>
              <a:rPr lang="en-US" sz="1200" dirty="0">
                <a:cs typeface="Century Gothic"/>
              </a:rPr>
              <a:t>requirements</a:t>
            </a:r>
          </a:p>
          <a:p>
            <a:pPr marL="285750" indent="-285750">
              <a:buFont typeface="Arial"/>
              <a:buChar char="•"/>
            </a:pPr>
            <a:endParaRPr lang="en-US" sz="1200" dirty="0"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>
                <a:cs typeface="Century Gothic"/>
              </a:rPr>
              <a:t>demands that all evaporator </a:t>
            </a:r>
            <a:r>
              <a:rPr lang="en-AU" sz="1200" dirty="0">
                <a:cs typeface="Century Gothic"/>
              </a:rPr>
              <a:t>manufacturers</a:t>
            </a:r>
            <a:r>
              <a:rPr lang="en-US" sz="1200" dirty="0">
                <a:cs typeface="Century Gothic"/>
              </a:rPr>
              <a:t> build and test to this standard</a:t>
            </a:r>
          </a:p>
        </p:txBody>
      </p:sp>
      <p:pic>
        <p:nvPicPr>
          <p:cNvPr id="4" name="Picture 3" descr="slide-26.png">
            <a:extLst>
              <a:ext uri="{FF2B5EF4-FFF2-40B4-BE49-F238E27FC236}">
                <a16:creationId xmlns:a16="http://schemas.microsoft.com/office/drawing/2014/main" id="{68272F17-7A8E-654F-AAFF-0CBA207C0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01" y="25247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0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0DFA-2DC4-4C4E-A786-1C40443A77C3}"/>
              </a:ext>
            </a:extLst>
          </p:cNvPr>
          <p:cNvSpPr txBox="1">
            <a:spLocks/>
          </p:cNvSpPr>
          <p:nvPr/>
        </p:nvSpPr>
        <p:spPr>
          <a:xfrm>
            <a:off x="457200" y="411280"/>
            <a:ext cx="2251494" cy="6325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SAE J2842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35551-C8BE-D146-B3EA-BF22816F944B}"/>
              </a:ext>
            </a:extLst>
          </p:cNvPr>
          <p:cNvSpPr txBox="1"/>
          <p:nvPr/>
        </p:nvSpPr>
        <p:spPr>
          <a:xfrm>
            <a:off x="5877992" y="1041710"/>
            <a:ext cx="31021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requirements include standards for strength, corrosion, durability, fatigue resistance, burst pressure and design (2.92 mPa – 423psig)</a:t>
            </a:r>
          </a:p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must be labelled</a:t>
            </a:r>
          </a:p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must meet J639 as one of the MAC components</a:t>
            </a:r>
          </a:p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must never be repaired, re-worked or re-used</a:t>
            </a:r>
          </a:p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must have permanent label, stamp or etching</a:t>
            </a:r>
          </a:p>
          <a:p>
            <a:pPr marL="285750" indent="-285750">
              <a:buFont typeface="Arial"/>
              <a:buChar char="•"/>
            </a:pPr>
            <a:r>
              <a:rPr lang="en-US" sz="1200" kern="0" dirty="0">
                <a:cs typeface="Century Gothic"/>
              </a:rPr>
              <a:t>label must be two colour Pantone orange (151) and black</a:t>
            </a:r>
          </a:p>
        </p:txBody>
      </p:sp>
      <p:pic>
        <p:nvPicPr>
          <p:cNvPr id="4" name="Picture 3" descr="slide-27.png">
            <a:extLst>
              <a:ext uri="{FF2B5EF4-FFF2-40B4-BE49-F238E27FC236}">
                <a16:creationId xmlns:a16="http://schemas.microsoft.com/office/drawing/2014/main" id="{04AF564D-B016-164B-A5F3-54CE31F6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7147"/>
            <a:ext cx="5041230" cy="38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27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4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DC74-7248-5646-8217-E3930BAE232F}"/>
              </a:ext>
            </a:extLst>
          </p:cNvPr>
          <p:cNvSpPr txBox="1">
            <a:spLocks/>
          </p:cNvSpPr>
          <p:nvPr/>
        </p:nvSpPr>
        <p:spPr>
          <a:xfrm>
            <a:off x="2029784" y="406056"/>
            <a:ext cx="5084432" cy="7982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b="1" dirty="0">
                <a:latin typeface="+mn-lt"/>
              </a:rPr>
              <a:t>Lubricant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B0C0F-7A5D-CC45-9720-72AEBDBF59BE}"/>
              </a:ext>
            </a:extLst>
          </p:cNvPr>
          <p:cNvSpPr txBox="1">
            <a:spLocks/>
          </p:cNvSpPr>
          <p:nvPr/>
        </p:nvSpPr>
        <p:spPr>
          <a:xfrm>
            <a:off x="1218178" y="1159879"/>
            <a:ext cx="7146434" cy="331018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latin typeface="Calibri" panose="020F0502020204030204" pitchFamily="34" charset="0"/>
              </a:rPr>
              <a:t>Must meet ASHRAE standards for refrigerant suitability.</a:t>
            </a:r>
          </a:p>
          <a:p>
            <a:r>
              <a:rPr lang="en-AU" dirty="0">
                <a:latin typeface="Calibri" panose="020F0502020204030204" pitchFamily="34" charset="0"/>
              </a:rPr>
              <a:t>Current generation  PAG and POE lubricants used in R134a found to have unacceptable chemical stability, and thermal and hydrolytic properties when used with R1234yf.</a:t>
            </a:r>
          </a:p>
          <a:p>
            <a:r>
              <a:rPr lang="en-AU" dirty="0">
                <a:latin typeface="Calibri" panose="020F0502020204030204" pitchFamily="34" charset="0"/>
              </a:rPr>
              <a:t>Manufactures were quick to develop suitable double end capped PAGs.</a:t>
            </a:r>
          </a:p>
          <a:p>
            <a:r>
              <a:rPr lang="en-AU" dirty="0">
                <a:latin typeface="Calibri" panose="020F0502020204030204" pitchFamily="34" charset="0"/>
              </a:rPr>
              <a:t>Di-capped PAG lubricants appear to be the major choice by OEMs for R1234yf, CO2 and electric drive MAC systems.</a:t>
            </a:r>
          </a:p>
          <a:p>
            <a:endParaRPr lang="en-AU" b="1" dirty="0">
              <a:latin typeface="Century Gothic" panose="020B0502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543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552947-2BE7-224C-AD2A-31924B54D819}"/>
              </a:ext>
            </a:extLst>
          </p:cNvPr>
          <p:cNvSpPr txBox="1">
            <a:spLocks/>
          </p:cNvSpPr>
          <p:nvPr/>
        </p:nvSpPr>
        <p:spPr>
          <a:xfrm>
            <a:off x="530843" y="413591"/>
            <a:ext cx="8097656" cy="54289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b="1" dirty="0">
                <a:latin typeface="+mn-lt"/>
              </a:rPr>
              <a:t>Lubricant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78356C-2BA8-7342-BCA4-ECBF4880C80A}"/>
              </a:ext>
            </a:extLst>
          </p:cNvPr>
          <p:cNvSpPr txBox="1">
            <a:spLocks/>
          </p:cNvSpPr>
          <p:nvPr/>
        </p:nvSpPr>
        <p:spPr>
          <a:xfrm>
            <a:off x="733362" y="995381"/>
            <a:ext cx="8097656" cy="49976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2400" b="1" dirty="0">
                <a:latin typeface="+mj-lt"/>
              </a:rPr>
              <a:t>Quality evaluation: Typical test is 2000 hrs at 500hr intervals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b="1" dirty="0">
              <a:latin typeface="Century Gothic" panose="020B0502020202020204" pitchFamily="34" charset="0"/>
            </a:endParaRPr>
          </a:p>
          <a:p>
            <a:endParaRPr lang="en-AU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736960-7CBB-6E41-A9B2-9C1215903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39135"/>
              </p:ext>
            </p:extLst>
          </p:nvPr>
        </p:nvGraphicFramePr>
        <p:xfrm>
          <a:off x="502979" y="1546871"/>
          <a:ext cx="4130471" cy="3098302"/>
        </p:xfrm>
        <a:graphic>
          <a:graphicData uri="http://schemas.openxmlformats.org/drawingml/2006/table">
            <a:tbl>
              <a:tblPr>
                <a:effectLst/>
                <a:tableStyleId>{35758FB7-9AC5-4552-8A53-C91805E547FA}</a:tableStyleId>
              </a:tblPr>
              <a:tblGrid>
                <a:gridCol w="384230">
                  <a:extLst>
                    <a:ext uri="{9D8B030D-6E8A-4147-A177-3AD203B41FA5}">
                      <a16:colId xmlns:a16="http://schemas.microsoft.com/office/drawing/2014/main" val="1535999782"/>
                    </a:ext>
                  </a:extLst>
                </a:gridCol>
                <a:gridCol w="576345">
                  <a:extLst>
                    <a:ext uri="{9D8B030D-6E8A-4147-A177-3AD203B41FA5}">
                      <a16:colId xmlns:a16="http://schemas.microsoft.com/office/drawing/2014/main" val="2207773058"/>
                    </a:ext>
                  </a:extLst>
                </a:gridCol>
                <a:gridCol w="516723">
                  <a:extLst>
                    <a:ext uri="{9D8B030D-6E8A-4147-A177-3AD203B41FA5}">
                      <a16:colId xmlns:a16="http://schemas.microsoft.com/office/drawing/2014/main" val="703581757"/>
                    </a:ext>
                  </a:extLst>
                </a:gridCol>
                <a:gridCol w="576345">
                  <a:extLst>
                    <a:ext uri="{9D8B030D-6E8A-4147-A177-3AD203B41FA5}">
                      <a16:colId xmlns:a16="http://schemas.microsoft.com/office/drawing/2014/main" val="1501559850"/>
                    </a:ext>
                  </a:extLst>
                </a:gridCol>
                <a:gridCol w="450478">
                  <a:extLst>
                    <a:ext uri="{9D8B030D-6E8A-4147-A177-3AD203B41FA5}">
                      <a16:colId xmlns:a16="http://schemas.microsoft.com/office/drawing/2014/main" val="3519969744"/>
                    </a:ext>
                  </a:extLst>
                </a:gridCol>
                <a:gridCol w="389198">
                  <a:extLst>
                    <a:ext uri="{9D8B030D-6E8A-4147-A177-3AD203B41FA5}">
                      <a16:colId xmlns:a16="http://schemas.microsoft.com/office/drawing/2014/main" val="4052356474"/>
                    </a:ext>
                  </a:extLst>
                </a:gridCol>
                <a:gridCol w="389198">
                  <a:extLst>
                    <a:ext uri="{9D8B030D-6E8A-4147-A177-3AD203B41FA5}">
                      <a16:colId xmlns:a16="http://schemas.microsoft.com/office/drawing/2014/main" val="181243491"/>
                    </a:ext>
                  </a:extLst>
                </a:gridCol>
                <a:gridCol w="389198">
                  <a:extLst>
                    <a:ext uri="{9D8B030D-6E8A-4147-A177-3AD203B41FA5}">
                      <a16:colId xmlns:a16="http://schemas.microsoft.com/office/drawing/2014/main" val="1087169873"/>
                    </a:ext>
                  </a:extLst>
                </a:gridCol>
                <a:gridCol w="458756">
                  <a:extLst>
                    <a:ext uri="{9D8B030D-6E8A-4147-A177-3AD203B41FA5}">
                      <a16:colId xmlns:a16="http://schemas.microsoft.com/office/drawing/2014/main" val="3172597115"/>
                    </a:ext>
                  </a:extLst>
                </a:gridCol>
              </a:tblGrid>
              <a:tr h="46881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Compressor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Condenser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Evaporator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6844877"/>
                  </a:ext>
                </a:extLst>
              </a:tr>
              <a:tr h="868791">
                <a:tc>
                  <a:txBody>
                    <a:bodyPr/>
                    <a:lstStyle/>
                    <a:p>
                      <a:pPr algn="ctr" fontAlgn="b"/>
                      <a:endParaRPr lang="en-US" sz="10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000" u="none" strike="noStrike" dirty="0" err="1">
                          <a:effectLst/>
                        </a:rPr>
                        <a:t>r.p.m</a:t>
                      </a:r>
                      <a:endParaRPr lang="en-US" sz="10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Discharge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pressure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kg/c㎡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Suction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pressure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kg/c㎡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Discharge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Suction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in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out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in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Temp. 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out</a:t>
                      </a:r>
                    </a:p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℃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14115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800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3.3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60.1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17.5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61.1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48.8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34.2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20.6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2668"/>
                  </a:ext>
                </a:extLst>
              </a:tr>
              <a:tr h="419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2,000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15.4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2.7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69.6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16.7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69.7 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51.4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31.7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19.6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099734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3,000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13.2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1.7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87.0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14.7 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87.6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50.8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27.3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160644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3,500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14.0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1.8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88.4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17.4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91.1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52.5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27.4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8.9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256762"/>
                  </a:ext>
                </a:extLst>
              </a:tr>
              <a:tr h="3353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1,500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12.9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2.0 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68.0 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12.8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70.0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52.0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29.0 </a:t>
                      </a:r>
                      <a:endParaRPr lang="en-US" sz="1000" b="0" i="0" u="none" strike="noStrike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9.0 </a:t>
                      </a:r>
                      <a:endParaRPr lang="en-US" sz="1000" b="0" i="0" u="none" strike="noStrike" dirty="0">
                        <a:effectLst/>
                        <a:latin typeface="+mj-lt"/>
                        <a:ea typeface="ＭＳ Ｐゴシック" panose="020B0600070205080204" pitchFamily="34" charset="-128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566767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C5CD6B1-4A20-7745-ADDA-33DF6892FDE9}"/>
              </a:ext>
            </a:extLst>
          </p:cNvPr>
          <p:cNvGrpSpPr/>
          <p:nvPr/>
        </p:nvGrpSpPr>
        <p:grpSpPr>
          <a:xfrm>
            <a:off x="4831528" y="1546871"/>
            <a:ext cx="3856443" cy="2863152"/>
            <a:chOff x="89441" y="1312001"/>
            <a:chExt cx="3249802" cy="2863152"/>
          </a:xfrm>
        </p:grpSpPr>
        <p:pic>
          <p:nvPicPr>
            <p:cNvPr id="2" name="图形 17">
              <a:extLst>
                <a:ext uri="{FF2B5EF4-FFF2-40B4-BE49-F238E27FC236}">
                  <a16:creationId xmlns:a16="http://schemas.microsoft.com/office/drawing/2014/main" id="{B7BF06CC-03E9-3249-A65D-360CE256DA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"/>
            <a:stretch/>
          </p:blipFill>
          <p:spPr bwMode="auto">
            <a:xfrm>
              <a:off x="1313564" y="2743576"/>
              <a:ext cx="2025679" cy="143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B3BB91-2340-3444-A875-1C1FEBA92AFB}"/>
                </a:ext>
              </a:extLst>
            </p:cNvPr>
            <p:cNvGrpSpPr/>
            <p:nvPr/>
          </p:nvGrpSpPr>
          <p:grpSpPr>
            <a:xfrm>
              <a:off x="89441" y="1312001"/>
              <a:ext cx="3249802" cy="2863152"/>
              <a:chOff x="15797" y="1956660"/>
              <a:chExt cx="5019129" cy="3657600"/>
            </a:xfrm>
          </p:grpSpPr>
          <p:pic>
            <p:nvPicPr>
              <p:cNvPr id="7" name="图形 10">
                <a:extLst>
                  <a:ext uri="{FF2B5EF4-FFF2-40B4-BE49-F238E27FC236}">
                    <a16:creationId xmlns:a16="http://schemas.microsoft.com/office/drawing/2014/main" id="{B5B8EEA1-AA22-2C49-969F-A2AF354706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826" y="1956660"/>
                <a:ext cx="2586100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8" name="D:\ﾕﾆｸﾗ ｲﾝﾀｰﾅｼｮﾅﾙ\写真-1\HFO1234yf　ﾃｽﾄ\耐久ﾃｽﾄ\500h耐久後写真(10.2.8)\SSL18524.JPG">
                <a:extLst>
                  <a:ext uri="{FF2B5EF4-FFF2-40B4-BE49-F238E27FC236}">
                    <a16:creationId xmlns:a16="http://schemas.microsoft.com/office/drawing/2014/main" id="{808EE194-BDF7-1546-B0C0-6B1E3399CD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" y="1956660"/>
                <a:ext cx="2433029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9" name="D:\ﾕﾆｸﾗ ｲﾝﾀｰﾅｼｮﾅﾙ\写真-1\HFO1234yf　ﾃｽﾄ\耐久ﾃｽﾄ\500h耐久後写真(10.2.8)\SSL18578.JPG">
                <a:extLst>
                  <a:ext uri="{FF2B5EF4-FFF2-40B4-BE49-F238E27FC236}">
                    <a16:creationId xmlns:a16="http://schemas.microsoft.com/office/drawing/2014/main" id="{54DC8A19-AD4A-8D4E-A530-547AD6EB1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" y="3785460"/>
                <a:ext cx="2435738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3E9D0A2-169F-E84C-B137-AC82A22FED8D}"/>
                  </a:ext>
                </a:extLst>
              </p:cNvPr>
              <p:cNvCxnSpPr/>
              <p:nvPr/>
            </p:nvCxnSpPr>
            <p:spPr>
              <a:xfrm>
                <a:off x="2446646" y="1956660"/>
                <a:ext cx="0" cy="36576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11FB3C8-4CD6-C549-8E4D-3B5E4FB53AF1}"/>
                  </a:ext>
                </a:extLst>
              </p:cNvPr>
              <p:cNvCxnSpPr/>
              <p:nvPr/>
            </p:nvCxnSpPr>
            <p:spPr>
              <a:xfrm>
                <a:off x="15797" y="3785460"/>
                <a:ext cx="5019129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5199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9CD92-71A0-8D43-9D5A-A1BC494B2E15}"/>
              </a:ext>
            </a:extLst>
          </p:cNvPr>
          <p:cNvSpPr txBox="1">
            <a:spLocks/>
          </p:cNvSpPr>
          <p:nvPr/>
        </p:nvSpPr>
        <p:spPr>
          <a:xfrm>
            <a:off x="457200" y="404032"/>
            <a:ext cx="8229600" cy="5599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b="1" dirty="0">
                <a:latin typeface="+mn-lt"/>
              </a:rPr>
              <a:t>Lubricant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4BA4A55-4B83-2D4F-A268-B34A537C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75" y="1782726"/>
            <a:ext cx="5343049" cy="2700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CD727-869E-4241-BF9B-7DB36FCC9175}"/>
              </a:ext>
            </a:extLst>
          </p:cNvPr>
          <p:cNvSpPr txBox="1"/>
          <p:nvPr/>
        </p:nvSpPr>
        <p:spPr>
          <a:xfrm>
            <a:off x="1715267" y="964014"/>
            <a:ext cx="5523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00" dirty="0"/>
              <a:t>Unicla compressors use </a:t>
            </a:r>
            <a:r>
              <a:rPr lang="en-AU" sz="2100" dirty="0" err="1"/>
              <a:t>Shrieve</a:t>
            </a:r>
            <a:r>
              <a:rPr lang="en-AU" sz="2100" dirty="0"/>
              <a:t> ZEROL HD46 due</a:t>
            </a:r>
          </a:p>
          <a:p>
            <a:r>
              <a:rPr lang="en-AU" sz="2100" dirty="0"/>
              <a:t> to excellent anti-wear and low </a:t>
            </a:r>
            <a:r>
              <a:rPr lang="en-AU" sz="2100" dirty="0" err="1"/>
              <a:t>hygroscopicity</a:t>
            </a:r>
            <a:endParaRPr lang="en-AU" sz="2100" dirty="0"/>
          </a:p>
        </p:txBody>
      </p:sp>
    </p:spTree>
    <p:extLst>
      <p:ext uri="{BB962C8B-B14F-4D97-AF65-F5344CB8AC3E}">
        <p14:creationId xmlns:p14="http://schemas.microsoft.com/office/powerpoint/2010/main" val="124092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C31C-6AB8-2A4A-9E70-D04B6237A9B9}"/>
              </a:ext>
            </a:extLst>
          </p:cNvPr>
          <p:cNvSpPr txBox="1">
            <a:spLocks/>
          </p:cNvSpPr>
          <p:nvPr/>
        </p:nvSpPr>
        <p:spPr>
          <a:xfrm>
            <a:off x="555391" y="409861"/>
            <a:ext cx="4458467" cy="5889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prstClr val="black"/>
                </a:solidFill>
                <a:latin typeface="+mn-lt"/>
              </a:rPr>
              <a:t>Refrigerant operation</a:t>
            </a:r>
            <a:endParaRPr lang="en-US" sz="3200" b="1" dirty="0"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A128BF-B540-484C-B289-93805702765A}"/>
              </a:ext>
            </a:extLst>
          </p:cNvPr>
          <p:cNvGrpSpPr/>
          <p:nvPr/>
        </p:nvGrpSpPr>
        <p:grpSpPr>
          <a:xfrm>
            <a:off x="4891119" y="-41628"/>
            <a:ext cx="3780338" cy="4839297"/>
            <a:chOff x="4255908" y="-2789"/>
            <a:chExt cx="4888092" cy="6917268"/>
          </a:xfrm>
        </p:grpSpPr>
        <p:pic>
          <p:nvPicPr>
            <p:cNvPr id="4" name="Picture 3" descr="ATS PT Chart 1234yf.pdf">
              <a:extLst>
                <a:ext uri="{FF2B5EF4-FFF2-40B4-BE49-F238E27FC236}">
                  <a16:creationId xmlns:a16="http://schemas.microsoft.com/office/drawing/2014/main" id="{FE130091-8566-C045-9914-9036BF0D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5908" y="-2789"/>
              <a:ext cx="4888092" cy="69172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ECB3D4-FF98-C94A-8529-CFBD7D7153C2}"/>
                </a:ext>
              </a:extLst>
            </p:cNvPr>
            <p:cNvSpPr/>
            <p:nvPr/>
          </p:nvSpPr>
          <p:spPr>
            <a:xfrm>
              <a:off x="4819652" y="3863975"/>
              <a:ext cx="3881437" cy="130175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6427343-8BB1-814A-B9E4-491E5EAFF170}"/>
              </a:ext>
            </a:extLst>
          </p:cNvPr>
          <p:cNvSpPr txBox="1"/>
          <p:nvPr/>
        </p:nvSpPr>
        <p:spPr>
          <a:xfrm>
            <a:off x="555391" y="1376689"/>
            <a:ext cx="46626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Comparing R1234yf to R134a</a:t>
            </a:r>
          </a:p>
          <a:p>
            <a:endParaRPr lang="en-AU" dirty="0"/>
          </a:p>
          <a:p>
            <a:r>
              <a:rPr lang="en-AU" dirty="0"/>
              <a:t>0°C </a:t>
            </a:r>
          </a:p>
          <a:p>
            <a:pPr marL="285750" indent="-285750">
              <a:buFontTx/>
              <a:buChar char="-"/>
            </a:pPr>
            <a:r>
              <a:rPr lang="en-AU" dirty="0"/>
              <a:t>R134a has pressure of 191.2 </a:t>
            </a:r>
            <a:r>
              <a:rPr lang="en-AU" dirty="0" err="1"/>
              <a:t>kpa</a:t>
            </a:r>
            <a:r>
              <a:rPr lang="en-AU" dirty="0"/>
              <a:t> (27.7 psi)</a:t>
            </a:r>
          </a:p>
          <a:p>
            <a:pPr marL="285750" indent="-285750">
              <a:buFontTx/>
              <a:buChar char="-"/>
            </a:pPr>
            <a:r>
              <a:rPr lang="en-AU" dirty="0"/>
              <a:t>R1234yf is </a:t>
            </a:r>
            <a:r>
              <a:rPr lang="en-AU" dirty="0">
                <a:solidFill>
                  <a:srgbClr val="C00000"/>
                </a:solidFill>
              </a:rPr>
              <a:t>higher</a:t>
            </a:r>
            <a:r>
              <a:rPr lang="en-AU" dirty="0"/>
              <a:t> at 215.30 </a:t>
            </a:r>
            <a:r>
              <a:rPr lang="en-AU" dirty="0" err="1"/>
              <a:t>kpa</a:t>
            </a:r>
            <a:r>
              <a:rPr lang="en-AU" dirty="0"/>
              <a:t> (31.2 psi)</a:t>
            </a:r>
          </a:p>
          <a:p>
            <a:pPr marL="285750" indent="-285750">
              <a:buFontTx/>
              <a:buChar char="-"/>
            </a:pPr>
            <a:endParaRPr lang="en-AU" dirty="0"/>
          </a:p>
          <a:p>
            <a:r>
              <a:rPr lang="en-AU" dirty="0"/>
              <a:t>54°C</a:t>
            </a:r>
          </a:p>
          <a:p>
            <a:pPr marL="285750" indent="-285750">
              <a:buFontTx/>
              <a:buChar char="-"/>
            </a:pPr>
            <a:r>
              <a:rPr lang="en-AU" dirty="0"/>
              <a:t>R134a has pressure of 1354.1 </a:t>
            </a:r>
            <a:r>
              <a:rPr lang="en-AU" dirty="0" err="1"/>
              <a:t>kpa</a:t>
            </a:r>
            <a:r>
              <a:rPr lang="en-AU" dirty="0"/>
              <a:t> (196.4 psi)</a:t>
            </a:r>
          </a:p>
          <a:p>
            <a:pPr marL="285750" indent="-285750">
              <a:buFontTx/>
              <a:buChar char="-"/>
            </a:pPr>
            <a:r>
              <a:rPr lang="en-AU" dirty="0"/>
              <a:t>R1234yf is </a:t>
            </a:r>
            <a:r>
              <a:rPr lang="en-AU" dirty="0">
                <a:solidFill>
                  <a:srgbClr val="C00000"/>
                </a:solidFill>
              </a:rPr>
              <a:t>lower</a:t>
            </a:r>
            <a:r>
              <a:rPr lang="en-AU" dirty="0"/>
              <a:t> at 1322.7 </a:t>
            </a:r>
            <a:r>
              <a:rPr lang="en-AU" dirty="0" err="1"/>
              <a:t>kpa</a:t>
            </a:r>
            <a:r>
              <a:rPr lang="en-AU" dirty="0"/>
              <a:t> (191.7 psi)</a:t>
            </a:r>
          </a:p>
          <a:p>
            <a:endParaRPr lang="en-AU" dirty="0"/>
          </a:p>
          <a:p>
            <a:pPr marL="285750" indent="-285750">
              <a:buFontTx/>
              <a:buChar char="-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43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5EA5DF7-8DEE-A44B-98E4-CE14DA134A5D}"/>
              </a:ext>
            </a:extLst>
          </p:cNvPr>
          <p:cNvSpPr txBox="1">
            <a:spLocks/>
          </p:cNvSpPr>
          <p:nvPr/>
        </p:nvSpPr>
        <p:spPr>
          <a:xfrm>
            <a:off x="242408" y="1084611"/>
            <a:ext cx="8521103" cy="99417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400" dirty="0">
                <a:cs typeface="Century Gothic"/>
              </a:rPr>
              <a:t>A test was carried out to provide a comparison of performance results from a common system operating on R134a refrigerant as compared against a same system converted to operate with OPTEON R1234yf refrigerant. The test comprised of the following components:</a:t>
            </a:r>
            <a:endParaRPr lang="en-US" sz="1400" dirty="0">
              <a:cs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0385B4-B790-4B4D-AC4F-DF22526997BB}"/>
              </a:ext>
            </a:extLst>
          </p:cNvPr>
          <p:cNvSpPr txBox="1">
            <a:spLocks/>
          </p:cNvSpPr>
          <p:nvPr/>
        </p:nvSpPr>
        <p:spPr>
          <a:xfrm>
            <a:off x="242408" y="406761"/>
            <a:ext cx="4593479" cy="5796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prstClr val="black"/>
                </a:solidFill>
                <a:latin typeface="+mn-lt"/>
              </a:rPr>
              <a:t>Refrigerant operation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77D8D3-D689-4147-B99B-FDF813948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800093"/>
              </p:ext>
            </p:extLst>
          </p:nvPr>
        </p:nvGraphicFramePr>
        <p:xfrm>
          <a:off x="764077" y="2007196"/>
          <a:ext cx="7471220" cy="207855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96048">
                  <a:extLst>
                    <a:ext uri="{9D8B030D-6E8A-4147-A177-3AD203B41FA5}">
                      <a16:colId xmlns:a16="http://schemas.microsoft.com/office/drawing/2014/main" val="3563335357"/>
                    </a:ext>
                  </a:extLst>
                </a:gridCol>
                <a:gridCol w="3037586">
                  <a:extLst>
                    <a:ext uri="{9D8B030D-6E8A-4147-A177-3AD203B41FA5}">
                      <a16:colId xmlns:a16="http://schemas.microsoft.com/office/drawing/2014/main" val="1183634779"/>
                    </a:ext>
                  </a:extLst>
                </a:gridCol>
                <a:gridCol w="3037586">
                  <a:extLst>
                    <a:ext uri="{9D8B030D-6E8A-4147-A177-3AD203B41FA5}">
                      <a16:colId xmlns:a16="http://schemas.microsoft.com/office/drawing/2014/main" val="14688521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Refrigerant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Dupont - R134a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Dupont – OPTEON R1234yf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5942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Condenser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 err="1">
                          <a:effectLst/>
                        </a:rPr>
                        <a:t>Kysor</a:t>
                      </a:r>
                      <a:r>
                        <a:rPr lang="en-AU" sz="1400" dirty="0">
                          <a:effectLst/>
                        </a:rPr>
                        <a:t> EC6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 err="1">
                          <a:effectLst/>
                        </a:rPr>
                        <a:t>Kysor</a:t>
                      </a:r>
                      <a:r>
                        <a:rPr lang="en-AU" sz="1400" dirty="0">
                          <a:effectLst/>
                        </a:rPr>
                        <a:t> EC6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51438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Compressor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Unicla UP150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Unicla UP150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872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Expansion valve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Eaton block type 2.0 ton – R134a comp.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Eaton block type 2.0 ton – R134a comp.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5077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Hose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Burgaflex 3090 series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Burgaflex 3090 series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6591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Hose connectors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 err="1">
                          <a:effectLst/>
                        </a:rPr>
                        <a:t>Burgaclip</a:t>
                      </a:r>
                      <a:r>
                        <a:rPr lang="en-AU" sz="1400" dirty="0">
                          <a:effectLst/>
                        </a:rPr>
                        <a:t> with R134a service ports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 err="1">
                          <a:effectLst/>
                        </a:rPr>
                        <a:t>Burgaclip</a:t>
                      </a:r>
                      <a:r>
                        <a:rPr lang="en-AU" sz="1400" dirty="0">
                          <a:effectLst/>
                        </a:rPr>
                        <a:t> with R1234yf service ports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3042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Evaporator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Carrier EM14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Carrier EM14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499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Lubricant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Unidap7 – PAG46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Shrieve- Zerol HD- PAG46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6441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Power supply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</a:rPr>
                        <a:t>24 volt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</a:rPr>
                        <a:t>24 volt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432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86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706382C-2CA2-1940-BA0F-0189FD12738B}"/>
              </a:ext>
            </a:extLst>
          </p:cNvPr>
          <p:cNvSpPr txBox="1">
            <a:spLocks/>
          </p:cNvSpPr>
          <p:nvPr/>
        </p:nvSpPr>
        <p:spPr>
          <a:xfrm>
            <a:off x="248545" y="1074562"/>
            <a:ext cx="1641624" cy="48838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cs typeface="Century Gothic"/>
              </a:rPr>
              <a:t>Highlights:</a:t>
            </a:r>
          </a:p>
          <a:p>
            <a:endParaRPr lang="en-AU" sz="1200" b="1" dirty="0">
              <a:solidFill>
                <a:srgbClr val="144377"/>
              </a:solidFill>
              <a:cs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731FB5-7A19-8441-A0FA-437C39F62215}"/>
              </a:ext>
            </a:extLst>
          </p:cNvPr>
          <p:cNvSpPr txBox="1">
            <a:spLocks/>
          </p:cNvSpPr>
          <p:nvPr/>
        </p:nvSpPr>
        <p:spPr>
          <a:xfrm>
            <a:off x="248545" y="412553"/>
            <a:ext cx="4071842" cy="5612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200" b="1" dirty="0">
                <a:solidFill>
                  <a:prstClr val="black"/>
                </a:solidFill>
                <a:latin typeface="+mn-lt"/>
              </a:rPr>
              <a:t>Refrigerant operation</a:t>
            </a:r>
            <a:endParaRPr lang="en-US" sz="3200" b="1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318CB3-1163-9E43-9141-FD63696AA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44358"/>
              </p:ext>
            </p:extLst>
          </p:nvPr>
        </p:nvGraphicFramePr>
        <p:xfrm>
          <a:off x="635580" y="2050799"/>
          <a:ext cx="7673747" cy="185578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907437">
                  <a:extLst>
                    <a:ext uri="{9D8B030D-6E8A-4147-A177-3AD203B41FA5}">
                      <a16:colId xmlns:a16="http://schemas.microsoft.com/office/drawing/2014/main" val="1351705072"/>
                    </a:ext>
                  </a:extLst>
                </a:gridCol>
                <a:gridCol w="4766310">
                  <a:extLst>
                    <a:ext uri="{9D8B030D-6E8A-4147-A177-3AD203B41FA5}">
                      <a16:colId xmlns:a16="http://schemas.microsoft.com/office/drawing/2014/main" val="29447686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Test condition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Average result over 60 tests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9624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R1234yf system running same refrigerant weight as R134a ( 1.7 kg) and compressor speed of 1500 rpm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9D0DE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Lower discharge pressure 0.4 – 1.0 bar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Lower discharge line temperature  2-4K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Higher suction pressure 0.17 -0.47 bar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Different evaporator superheat range ±1.8K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Lower sub cooling 4.5 – 4.8K</a:t>
                      </a:r>
                      <a:endParaRPr lang="en-US" sz="1200" dirty="0">
                        <a:effectLst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en-AU" sz="1200" dirty="0">
                          <a:effectLst/>
                        </a:rPr>
                        <a:t>Lower air TD across evaporator 0.7K </a:t>
                      </a:r>
                      <a:endParaRPr lang="en-US" sz="1200" dirty="0">
                        <a:effectLst/>
                      </a:endParaRPr>
                    </a:p>
                    <a:p>
                      <a:pPr marL="4572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B9D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4231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0541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348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1821</TotalTime>
  <Words>1743</Words>
  <Application>Microsoft Macintosh PowerPoint</Application>
  <PresentationFormat>On-screen Show (16:9)</PresentationFormat>
  <Paragraphs>381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Wells</dc:creator>
  <cp:lastModifiedBy>Haitham Razagui</cp:lastModifiedBy>
  <cp:revision>147</cp:revision>
  <cp:lastPrinted>2019-06-24T01:24:40Z</cp:lastPrinted>
  <dcterms:created xsi:type="dcterms:W3CDTF">2017-10-09T05:22:33Z</dcterms:created>
  <dcterms:modified xsi:type="dcterms:W3CDTF">2019-06-24T01:40:20Z</dcterms:modified>
</cp:coreProperties>
</file>